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 id="314" r:id="rId66"/>
    <p:sldId id="315" r:id="rId67"/>
    <p:sldId id="316" r:id="rId68"/>
    <p:sldId id="317" r:id="rId69"/>
    <p:sldId id="318" r:id="rId70"/>
    <p:sldId id="319" r:id="rId71"/>
    <p:sldId id="320" r:id="rId72"/>
    <p:sldId id="321" r:id="rId7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 Id="rId66" Type="http://schemas.openxmlformats.org/officeDocument/2006/relationships/slide" Target="slides/slide59.xml"/><Relationship Id="rId67" Type="http://schemas.openxmlformats.org/officeDocument/2006/relationships/slide" Target="slides/slide60.xml"/><Relationship Id="rId68" Type="http://schemas.openxmlformats.org/officeDocument/2006/relationships/slide" Target="slides/slide61.xml"/><Relationship Id="rId69" Type="http://schemas.openxmlformats.org/officeDocument/2006/relationships/slide" Target="slides/slide62.xml"/><Relationship Id="rId70" Type="http://schemas.openxmlformats.org/officeDocument/2006/relationships/slide" Target="slides/slide63.xml"/><Relationship Id="rId71" Type="http://schemas.openxmlformats.org/officeDocument/2006/relationships/slide" Target="slides/slide64.xml"/><Relationship Id="rId72" Type="http://schemas.openxmlformats.org/officeDocument/2006/relationships/slide" Target="slides/slide65.xml"/><Relationship Id="rId73" Type="http://schemas.openxmlformats.org/officeDocument/2006/relationships/slide" Target="slides/slide6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6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6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6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by framing DMR as a practical operating skill, not a mystery technology. Tell the class that the goal is confidence: knowing what must match, why repeaters and hotspots behave differently, how talkgroups route, and how to troubleshoot without guessing.</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2. Tell the class that many misunderstandings start because users treat hotspots and repeaters as equivalent. They are not equivalent operationally.</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one of the most important slides in the class. Repeaters provide RF service to a community. Hotspots provide personal internet access. A hotspot can be useful, but it is not a substitute for local infrastructure.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left to right. The repeater hears low-level RF on the input and retransmits from a high site on the output. This creates shared community coverage and supports local nets and EMCOMM.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a hotspot covers a very small RF area and then relies on the internet. It is excellent for home access, travel, and learning, but it does not provide coverage to the community.</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slide as a teaching checkpoint. Ask: which one helps a traveler in the house? Which one helps a county net? Which one still matters if cellular internet is degraded?</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not criticize hotspots. The point is correct use. A personal gateway is valuable, but it should not be mistaken for shared infrastructure.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3. This is vocabulary-heavy, so teach every term with an analogy and a consequence.</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color code is not a color display setting and not a talkgroup. It is an access match between radio and repeater/hotspot. Wrong color code often means the repeater does not respond.</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Describe TDMA. DMR divides time into alternating slots, which lets two conversations share one RF channel. Stress that TS1 and TS2 are separate lanes, not audio channels in the analog sense.</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the conference room analogy. The frequency gets you into the building. The talkgroup chooses the room. The time slot is the lane used to reach that room.</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through the structure and set expectations. This is about building competent operators, not just learning vocabulary. Explain that the course can run as a one-day workshop, two evening sessions, or a monthly progressive program.</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to show that a talkgroup is a routing label handled by the repeater/network. Explain why global talkgroups, state talkgroups, and local talkgroups can all exist without changing RF frequency.</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 not overcomplicate radio IDs. Make the practical point: DMR networks identify users digitally, so the radio needs the correct ID and contact structure.</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second major checkpoint. Ask students to diagnose: if the frequency is right but the time slot is wrong, what happens? If the TG is right but not allowed on that repeater, what happens?</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4. Focus on behavior: what happens when a user keys up, why a TG is heard in one place but not another, and how network rules matter.</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BrandMeister as a flexible routing environment. A user can access many talkgroups, especially through hotspots, but repeater access may be intentionally restricted.</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Connect examples to actual use. Ask students which TG is appropriate for a local signal check, a statewide conversation, and a worldwide contact. Reinforce courtesy and short transmissions.</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critical misunderstanding. A hotspot user may hear or use a TG that a local repeater does not carry. That does not mean the repeater is broken.</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table and ask students to identify whether each issue is RF, programming, or network behavior.</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5. Use the open conference room and dial-in conference call analogies.</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Static TGs are always connected and predictable. Dynamic TGs are activated by a user and eventually time out. Both are useful; confusion comes from not knowing which behavior applies.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Read the objectives and emphasize the practical outcome: fewer failed transmissions, less confusion during nets, better emergency communications readiness, and more standardized support across OBRA.</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examples such as local club talkgroups or state emergency talkgroups. Static is a sysop decision, not usually something users casually change.</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dynamic TGs are not broken when silent. They may simply not be active. Key up appropriately, wait, and then call.</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diagnostic question for TG confusion. Students should learn to ask about route state before assuming equipment failure.</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6. Frame the codeplug as the radio's personality and operating database. This module should include live CPS demonstration if possible.</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around the diagram. Frequencies and talkgroups alone are not enough. A working codeplug depends on channels, zones, contacts, RX behavior, scan behavior, power, and transmit rules.</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Every channel combines the DMR recipe. Use an example OBRA channel and show how RX/TX frequency, color code, time slot, and talkgroup become one selectable channel.</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Show students that good zone design reduces mistakes. A codeplug should make the right operating behavior easy during stress.</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Emphasize that more programming is not automatically better. Keep the initial training codeplug simple and predictable.</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high-value troubleshooting topic. A radio that refuses TX may be behaving exactly as programmed. Demonstrate if possible.</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as the practical lab checklist. Students should build in this order instead of randomly editing settings.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DMR is easier when learners repeatedly connect terms to behavior. Avoid dumping terminology first. Show the radio, show the channel, show what happens, then name the concept.</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OBRA will reduce support burden if common radios share a standard baseline. Encourage students to document personal changes.</a:t>
            </a:r>
          </a:p>
        </p:txBody>
      </p:sp>
      <p:sp>
        <p:nvSpPr>
          <p:cNvPr id="4" name="Slide Number Placeholder 3"/>
          <p:cNvSpPr>
            <a:spLocks noGrp="1"/>
          </p:cNvSpPr>
          <p:nvPr>
            <p:ph type="sldNum" idx="5" sz="quarter"/>
          </p:nvPr>
        </p:nvSpPr>
        <p:spPr/>
      </p:sp>
    </p:spTree>
  </p:cSld>
  <p:clrMapOvr>
    <a:masterClrMapping/>
  </p:clrMapOvr>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7. The goal is disciplined troubleshooting: do not change five settings at once.</a:t>
            </a:r>
          </a:p>
        </p:txBody>
      </p:sp>
      <p:sp>
        <p:nvSpPr>
          <p:cNvPr id="4" name="Slide Number Placeholder 3"/>
          <p:cNvSpPr>
            <a:spLocks noGrp="1"/>
          </p:cNvSpPr>
          <p:nvPr>
            <p:ph type="sldNum" idx="5" sz="quarter"/>
          </p:nvPr>
        </p:nvSpPr>
        <p:spPr/>
      </p:sp>
    </p:spTree>
  </p:cSld>
  <p:clrMapOvr>
    <a:masterClrMapping/>
  </p:clrMapOvr>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table as the class troubleshooting anchor. Ask students to classify each problem: RF, programming, network, or operating procedure.</a:t>
            </a:r>
          </a:p>
        </p:txBody>
      </p:sp>
      <p:sp>
        <p:nvSpPr>
          <p:cNvPr id="4" name="Slide Number Placeholder 3"/>
          <p:cNvSpPr>
            <a:spLocks noGrp="1"/>
          </p:cNvSpPr>
          <p:nvPr>
            <p:ph type="sldNum" idx="5" sz="quarter"/>
          </p:nvPr>
        </p:nvSpPr>
        <p:spPr/>
      </p:sp>
    </p:spTree>
  </p:cSld>
  <p:clrMapOvr>
    <a:masterClrMapping/>
  </p:clrMapOvr>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order: receive first, access second, talkgroup/time slot third, network fourth. This prevents random codeplug changes.</a:t>
            </a:r>
          </a:p>
        </p:txBody>
      </p:sp>
      <p:sp>
        <p:nvSpPr>
          <p:cNvPr id="4" name="Slide Number Placeholder 3"/>
          <p:cNvSpPr>
            <a:spLocks noGrp="1"/>
          </p:cNvSpPr>
          <p:nvPr>
            <p:ph type="sldNum" idx="5" sz="quarter"/>
          </p:nvPr>
        </p:nvSpPr>
        <p:spPr/>
      </p:sp>
    </p:spTree>
  </p:cSld>
  <p:clrMapOvr>
    <a:masterClrMapping/>
  </p:clrMapOvr>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digital systems can sound perfect until the threshold, then fail abruptly. That is not always a network problem.</a:t>
            </a:r>
          </a:p>
        </p:txBody>
      </p:sp>
      <p:sp>
        <p:nvSpPr>
          <p:cNvPr id="4" name="Slide Number Placeholder 3"/>
          <p:cNvSpPr>
            <a:spLocks noGrp="1"/>
          </p:cNvSpPr>
          <p:nvPr>
            <p:ph type="sldNum" idx="5" sz="quarter"/>
          </p:nvPr>
        </p:nvSpPr>
        <p:spPr/>
      </p:sp>
    </p:spTree>
  </p:cSld>
  <p:clrMapOvr>
    <a:masterClrMapping/>
  </p:clrMapOvr>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this back to EMCOMM. Networked DMR is useful but depends on internet paths and servers.</a:t>
            </a:r>
          </a:p>
        </p:txBody>
      </p:sp>
      <p:sp>
        <p:nvSpPr>
          <p:cNvPr id="4" name="Slide Number Placeholder 3"/>
          <p:cNvSpPr>
            <a:spLocks noGrp="1"/>
          </p:cNvSpPr>
          <p:nvPr>
            <p:ph type="sldNum" idx="5" sz="quarter"/>
          </p:nvPr>
        </p:nvSpPr>
        <p:spPr/>
      </p:sp>
    </p:spTree>
  </p:cSld>
  <p:clrMapOvr>
    <a:masterClrMapping/>
  </p:clrMapOvr>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rule matters. Instructors should stop students from rapidly changing multiple settings and then losing track of what fixed or broke the radio.</a:t>
            </a:r>
          </a:p>
        </p:txBody>
      </p:sp>
      <p:sp>
        <p:nvSpPr>
          <p:cNvPr id="4" name="Slide Number Placeholder 3"/>
          <p:cNvSpPr>
            <a:spLocks noGrp="1"/>
          </p:cNvSpPr>
          <p:nvPr>
            <p:ph type="sldNum" idx="5" sz="quarter"/>
          </p:nvPr>
        </p:nvSpPr>
        <p:spPr/>
      </p:sp>
    </p:spTree>
  </p:cSld>
  <p:clrMapOvr>
    <a:masterClrMapping/>
  </p:clrMapOvr>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8. Move from explanation to doing. Every student should leave with at least one working local channel and a repeatable troubleshooting method.</a:t>
            </a:r>
          </a:p>
        </p:txBody>
      </p:sp>
      <p:sp>
        <p:nvSpPr>
          <p:cNvPr id="4" name="Slide Number Placeholder 3"/>
          <p:cNvSpPr>
            <a:spLocks noGrp="1"/>
          </p:cNvSpPr>
          <p:nvPr>
            <p:ph type="sldNum" idx="5" sz="quarter"/>
          </p:nvPr>
        </p:nvSpPr>
        <p:spPr/>
      </p:sp>
    </p:spTree>
  </p:cSld>
  <p:clrMapOvr>
    <a:masterClrMapping/>
  </p:clrMapOvr>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students through CPS step by step. Do not rush. The instructor should project the programming software while assistants help at tables.</a:t>
            </a:r>
          </a:p>
        </p:txBody>
      </p:sp>
      <p:sp>
        <p:nvSpPr>
          <p:cNvPr id="4" name="Slide Number Placeholder 3"/>
          <p:cNvSpPr>
            <a:spLocks noGrp="1"/>
          </p:cNvSpPr>
          <p:nvPr>
            <p:ph type="sldNum" idx="5" sz="quarter"/>
          </p:nvPr>
        </p:nvSpPr>
        <p:spPr/>
      </p:sp>
    </p:spTree>
  </p:cSld>
  <p:clrMapOvr>
    <a:masterClrMapping/>
  </p:clrMapOvr>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Emphasize that this exercise is not a substitute for repeater operations. The learning point is how routing changes when the user's personal gateway controls access.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1. The instructor should demystify DMR and keep it practical. Tell students that every later module answers one question: what must match for the radio, repeater, network, and operator to behave as expected?</a:t>
            </a:r>
          </a:p>
        </p:txBody>
      </p:sp>
      <p:sp>
        <p:nvSpPr>
          <p:cNvPr id="4" name="Slide Number Placeholder 3"/>
          <p:cNvSpPr>
            <a:spLocks noGrp="1"/>
          </p:cNvSpPr>
          <p:nvPr>
            <p:ph type="sldNum" idx="5" sz="quarter"/>
          </p:nvPr>
        </p:nvSpPr>
        <p:spPr/>
      </p:sp>
    </p:spTree>
  </p:cSld>
  <p:clrMapOvr>
    <a:masterClrMapping/>
  </p:clrMapOvr>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students save their work with a date and radio model in the file name. Explain that backup discipline matters for emergency readiness and club support.</a:t>
            </a:r>
          </a:p>
        </p:txBody>
      </p:sp>
      <p:sp>
        <p:nvSpPr>
          <p:cNvPr id="4" name="Slide Number Placeholder 3"/>
          <p:cNvSpPr>
            <a:spLocks noGrp="1"/>
          </p:cNvSpPr>
          <p:nvPr>
            <p:ph type="sldNum" idx="5" sz="quarter"/>
          </p:nvPr>
        </p:nvSpPr>
        <p:spPr/>
      </p:sp>
    </p:spTree>
  </p:cSld>
  <p:clrMapOvr>
    <a:masterClrMapping/>
  </p:clrMapOvr>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most valuable lab. Students should identify the fault before making changes. Encourage them to say the symptom, the suspected cause, and the evidence.</a:t>
            </a:r>
          </a:p>
        </p:txBody>
      </p:sp>
      <p:sp>
        <p:nvSpPr>
          <p:cNvPr id="4" name="Slide Number Placeholder 3"/>
          <p:cNvSpPr>
            <a:spLocks noGrp="1"/>
          </p:cNvSpPr>
          <p:nvPr>
            <p:ph type="sldNum" idx="5" sz="quarter"/>
          </p:nvPr>
        </p:nvSpPr>
        <p:spPr/>
      </p:sp>
    </p:spTree>
  </p:cSld>
  <p:clrMapOvr>
    <a:masterClrMapping/>
  </p:clrMapOvr>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9. Connect technical concepts to OBRA systems and operating culture.</a:t>
            </a:r>
          </a:p>
        </p:txBody>
      </p:sp>
      <p:sp>
        <p:nvSpPr>
          <p:cNvPr id="4" name="Slide Number Placeholder 3"/>
          <p:cNvSpPr>
            <a:spLocks noGrp="1"/>
          </p:cNvSpPr>
          <p:nvPr>
            <p:ph type="sldNum" idx="5" sz="quarter"/>
          </p:nvPr>
        </p:nvSpPr>
        <p:spPr/>
      </p:sp>
    </p:spTree>
  </p:cSld>
  <p:clrMapOvr>
    <a:masterClrMapping/>
  </p:clrMapOvr>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Present BrandMeister positively but honestly. It is powerful because it is flexible; it is confusing for the same reason.</a:t>
            </a:r>
          </a:p>
        </p:txBody>
      </p:sp>
      <p:sp>
        <p:nvSpPr>
          <p:cNvPr id="4" name="Slide Number Placeholder 3"/>
          <p:cNvSpPr>
            <a:spLocks noGrp="1"/>
          </p:cNvSpPr>
          <p:nvPr>
            <p:ph type="sldNum" idx="5" sz="quarter"/>
          </p:nvPr>
        </p:nvSpPr>
        <p:spPr/>
      </p:sp>
    </p:spTree>
  </p:cSld>
  <p:clrMapOvr>
    <a:masterClrMapping/>
  </p:clrMapOvr>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that NCPRN is designed for predictable repeater-based behavior. This can be better for public-service and regional operations.</a:t>
            </a:r>
          </a:p>
        </p:txBody>
      </p:sp>
      <p:sp>
        <p:nvSpPr>
          <p:cNvPr id="4" name="Slide Number Placeholder 3"/>
          <p:cNvSpPr>
            <a:spLocks noGrp="1"/>
          </p:cNvSpPr>
          <p:nvPr>
            <p:ph type="sldNum" idx="5" sz="quarter"/>
          </p:nvPr>
        </p:nvSpPr>
        <p:spPr/>
      </p:sp>
    </p:spTree>
  </p:cSld>
  <p:clrMapOvr>
    <a:masterClrMapping/>
  </p:clrMapOvr>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a technical point but important. Mixed-mode or loose behavior can disrupt predictable timing and roaming expectations in controlled systems like NCPRN.</a:t>
            </a:r>
          </a:p>
        </p:txBody>
      </p:sp>
      <p:sp>
        <p:nvSpPr>
          <p:cNvPr id="4" name="Slide Number Placeholder 3"/>
          <p:cNvSpPr>
            <a:spLocks noGrp="1"/>
          </p:cNvSpPr>
          <p:nvPr>
            <p:ph type="sldNum" idx="5" sz="quarter"/>
          </p:nvPr>
        </p:nvSpPr>
        <p:spPr/>
      </p:sp>
    </p:spTree>
  </p:cSld>
  <p:clrMapOvr>
    <a:masterClrMapping/>
  </p:clrMapOvr>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Tie this back to club operations. Good DMR operators are courteous, brief, technically aware, and prepared to move to alternate paths.</a:t>
            </a:r>
          </a:p>
        </p:txBody>
      </p:sp>
      <p:sp>
        <p:nvSpPr>
          <p:cNvPr id="4" name="Slide Number Placeholder 3"/>
          <p:cNvSpPr>
            <a:spLocks noGrp="1"/>
          </p:cNvSpPr>
          <p:nvPr>
            <p:ph type="sldNum" idx="5" sz="quarter"/>
          </p:nvPr>
        </p:nvSpPr>
        <p:spPr/>
      </p:sp>
    </p:spTree>
  </p:cSld>
  <p:clrMapOvr>
    <a:masterClrMapping/>
  </p:clrMapOvr>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Begin Module 10. This is the capstone. Students should operate under net control, not just test individually.</a:t>
            </a:r>
          </a:p>
        </p:txBody>
      </p:sp>
      <p:sp>
        <p:nvSpPr>
          <p:cNvPr id="4" name="Slide Number Placeholder 3"/>
          <p:cNvSpPr>
            <a:spLocks noGrp="1"/>
          </p:cNvSpPr>
          <p:nvPr>
            <p:ph type="sldNum" idx="5" sz="quarter"/>
          </p:nvPr>
        </p:nvSpPr>
        <p:spPr/>
      </p:sp>
    </p:spTree>
  </p:cSld>
  <p:clrMapOvr>
    <a:masterClrMapping/>
  </p:clrMapOvr>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Assign roles: net control, logger, repeater users, hotspot users, and a trouble station. Students should check in, change talkgroups, and resolve live failures.</a:t>
            </a:r>
          </a:p>
        </p:txBody>
      </p:sp>
      <p:sp>
        <p:nvSpPr>
          <p:cNvPr id="4" name="Slide Number Placeholder 3"/>
          <p:cNvSpPr>
            <a:spLocks noGrp="1"/>
          </p:cNvSpPr>
          <p:nvPr>
            <p:ph type="sldNum" idx="5" sz="quarter"/>
          </p:nvPr>
        </p:nvSpPr>
        <p:spPr/>
      </p:sp>
    </p:spTree>
  </p:cSld>
  <p:clrMapOvr>
    <a:masterClrMapping/>
  </p:clrMapOvr>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Keep the net moving. The exercise should feel realistic but controlled. The instructor should avoid turning it into a long ragchew.</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Explain the chain from spoken audio to digitized voice, DMR framing, RF burst, and network routing. Avoid deep codec theory; the operating point is that the system is structured and therefore configuration-sensitive.</a:t>
            </a:r>
          </a:p>
        </p:txBody>
      </p:sp>
      <p:sp>
        <p:nvSpPr>
          <p:cNvPr id="4" name="Slide Number Placeholder 3"/>
          <p:cNvSpPr>
            <a:spLocks noGrp="1"/>
          </p:cNvSpPr>
          <p:nvPr>
            <p:ph type="sldNum" idx="5" sz="quarter"/>
          </p:nvPr>
        </p:nvSpPr>
        <p:spPr/>
      </p:sp>
    </p:spTree>
  </p:cSld>
  <p:clrMapOvr>
    <a:masterClrMapping/>
  </p:clrMapOvr>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injects to force students to diagnose behavior, not memorize answers. Always debrief the cause and the fix.</a:t>
            </a:r>
          </a:p>
        </p:txBody>
      </p:sp>
      <p:sp>
        <p:nvSpPr>
          <p:cNvPr id="4" name="Slide Number Placeholder 3"/>
          <p:cNvSpPr>
            <a:spLocks noGrp="1"/>
          </p:cNvSpPr>
          <p:nvPr>
            <p:ph type="sldNum" idx="5" sz="quarter"/>
          </p:nvPr>
        </p:nvSpPr>
        <p:spPr/>
      </p:sp>
    </p:spTree>
  </p:cSld>
  <p:clrMapOvr>
    <a:masterClrMapping/>
  </p:clrMapOvr>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End with a disciplined after-action review. Capture specific improvements, not vague impressions.</a:t>
            </a:r>
          </a:p>
        </p:txBody>
      </p:sp>
      <p:sp>
        <p:nvSpPr>
          <p:cNvPr id="4" name="Slide Number Placeholder 3"/>
          <p:cNvSpPr>
            <a:spLocks noGrp="1"/>
          </p:cNvSpPr>
          <p:nvPr>
            <p:ph type="sldNum" idx="5" sz="quarter"/>
          </p:nvPr>
        </p:nvSpPr>
        <p:spPr/>
      </p:sp>
    </p:spTree>
  </p:cSld>
  <p:clrMapOvr>
    <a:masterClrMapping/>
  </p:clrMapOvr>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section to explain what should be printed or distributed electronically.</a:t>
            </a:r>
          </a:p>
        </p:txBody>
      </p:sp>
      <p:sp>
        <p:nvSpPr>
          <p:cNvPr id="4" name="Slide Number Placeholder 3"/>
          <p:cNvSpPr>
            <a:spLocks noGrp="1"/>
          </p:cNvSpPr>
          <p:nvPr>
            <p:ph type="sldNum" idx="5" sz="quarter"/>
          </p:nvPr>
        </p:nvSpPr>
        <p:spPr/>
      </p:sp>
    </p:spTree>
  </p:cSld>
  <p:clrMapOvr>
    <a:masterClrMapping/>
  </p:clrMapOvr>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These handouts reduce support load. Students should not rely on memory after a 7-hour class.</a:t>
            </a:r>
          </a:p>
        </p:txBody>
      </p:sp>
      <p:sp>
        <p:nvSpPr>
          <p:cNvPr id="4" name="Slide Number Placeholder 3"/>
          <p:cNvSpPr>
            <a:spLocks noGrp="1"/>
          </p:cNvSpPr>
          <p:nvPr>
            <p:ph type="sldNum" idx="5" sz="quarter"/>
          </p:nvPr>
        </p:nvSpPr>
        <p:spPr/>
      </p:sp>
    </p:spTree>
  </p:cSld>
  <p:clrMapOvr>
    <a:masterClrMapping/>
  </p:clrMapOvr>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Have spare cables, batteries, and a known-good radio. Much class time can be lost to drivers, cables, and unfamiliar CPS versions.</a:t>
            </a:r>
          </a:p>
        </p:txBody>
      </p:sp>
      <p:sp>
        <p:nvSpPr>
          <p:cNvPr id="4" name="Slide Number Placeholder 3"/>
          <p:cNvSpPr>
            <a:spLocks noGrp="1"/>
          </p:cNvSpPr>
          <p:nvPr>
            <p:ph type="sldNum" idx="5" sz="quarter"/>
          </p:nvPr>
        </p:nvSpPr>
        <p:spPr/>
      </p:sp>
    </p:spTree>
  </p:cSld>
  <p:clrMapOvr>
    <a:masterClrMapping/>
  </p:clrMapOvr>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Position this course as the foundation. Advanced topics should come later after operators understand the basics and have working radios.</a:t>
            </a:r>
          </a:p>
        </p:txBody>
      </p:sp>
      <p:sp>
        <p:nvSpPr>
          <p:cNvPr id="4" name="Slide Number Placeholder 3"/>
          <p:cNvSpPr>
            <a:spLocks noGrp="1"/>
          </p:cNvSpPr>
          <p:nvPr>
            <p:ph type="sldNum" idx="5" sz="quarter"/>
          </p:nvPr>
        </p:nvSpPr>
        <p:spPr/>
      </p:sp>
    </p:spTree>
  </p:cSld>
  <p:clrMapOvr>
    <a:masterClrMapping/>
  </p:clrMapOvr>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by connecting DMR training to OBRA's broader mission: better net participation, reduced support burden, standardized codeplugs, stronger EMCOMM readiness, and resilient infrastructure.</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Use this as the first comparison anchor. DMR is not simply clearer FM. It adds structured digital access and network routing. That is why correct programming matters much more than on simple analog FM.</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Pause here. This sentence is the foundation of the course. Ask students to repeat the four matching elements. Make clear that DMR failures often occur even when the frequency is correct.</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Connect DMR to OBRA's actual operating needs: member training, digital capability, regional connectivity, and emergency communications as one part of a layered communications plan.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6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640080" y="502920"/>
            <a:ext cx="822960" cy="822960"/>
          </a:xfrm>
          <a:prstGeom prst="rect">
            <a:avLst/>
          </a:prstGeom>
        </p:spPr>
      </p:pic>
      <p:sp>
        <p:nvSpPr>
          <p:cNvPr id="3" name="TextBox 2"/>
          <p:cNvSpPr txBox="1"/>
          <p:nvPr/>
        </p:nvSpPr>
        <p:spPr>
          <a:xfrm>
            <a:off x="640080" y="1572768"/>
            <a:ext cx="7498079" cy="1508760"/>
          </a:xfrm>
          <a:prstGeom prst="rect">
            <a:avLst/>
          </a:prstGeom>
          <a:noFill/>
        </p:spPr>
        <p:txBody>
          <a:bodyPr wrap="square">
            <a:normAutofit/>
          </a:bodyPr>
          <a:lstStyle/>
          <a:p>
            <a:pPr algn="l"/>
            <a:r>
              <a:rPr sz="4000" b="1" i="0">
                <a:solidFill>
                  <a:srgbClr val="FFFFFF"/>
                </a:solidFill>
                <a:latin typeface="Aptos"/>
              </a:rPr>
              <a:t>DMR Fundamentals
&amp; Practical Operations</a:t>
            </a:r>
          </a:p>
        </p:txBody>
      </p:sp>
      <p:sp>
        <p:nvSpPr>
          <p:cNvPr id="4" name="TextBox 3"/>
          <p:cNvSpPr txBox="1"/>
          <p:nvPr/>
        </p:nvSpPr>
        <p:spPr>
          <a:xfrm>
            <a:off x="667512" y="3246120"/>
            <a:ext cx="7772400" cy="594360"/>
          </a:xfrm>
          <a:prstGeom prst="rect">
            <a:avLst/>
          </a:prstGeom>
          <a:noFill/>
        </p:spPr>
        <p:txBody>
          <a:bodyPr wrap="square">
            <a:normAutofit/>
          </a:bodyPr>
          <a:lstStyle/>
          <a:p>
            <a:pPr algn="l"/>
            <a:r>
              <a:rPr sz="2000" b="0" i="0">
                <a:solidFill>
                  <a:srgbClr val="DDEBF1"/>
                </a:solidFill>
                <a:latin typeface="Aptos"/>
              </a:rPr>
              <a:t>A practical amateur radio training program for new and intermediate OBRA operators</a:t>
            </a:r>
          </a:p>
        </p:txBody>
      </p:sp>
      <p:sp>
        <p:nvSpPr>
          <p:cNvPr id="5" name="TextBox 4"/>
          <p:cNvSpPr txBox="1"/>
          <p:nvPr/>
        </p:nvSpPr>
        <p:spPr>
          <a:xfrm>
            <a:off x="676656" y="5330952"/>
            <a:ext cx="4206240" cy="320040"/>
          </a:xfrm>
          <a:prstGeom prst="rect">
            <a:avLst/>
          </a:prstGeom>
          <a:noFill/>
        </p:spPr>
        <p:txBody>
          <a:bodyPr wrap="square">
            <a:normAutofit/>
          </a:bodyPr>
          <a:lstStyle/>
          <a:p>
            <a:pPr algn="l"/>
            <a:r>
              <a:rPr sz="1600" b="1" i="0">
                <a:solidFill>
                  <a:srgbClr val="6AC4D7"/>
                </a:solidFill>
                <a:latin typeface="Aptos"/>
              </a:rPr>
              <a:t>Outer Banks Repeater Association</a:t>
            </a:r>
          </a:p>
        </p:txBody>
      </p:sp>
      <p:sp>
        <p:nvSpPr>
          <p:cNvPr id="6" name="TextBox 5"/>
          <p:cNvSpPr txBox="1"/>
          <p:nvPr/>
        </p:nvSpPr>
        <p:spPr>
          <a:xfrm>
            <a:off x="676656" y="5715000"/>
            <a:ext cx="7132320" cy="256032"/>
          </a:xfrm>
          <a:prstGeom prst="rect">
            <a:avLst/>
          </a:prstGeom>
          <a:noFill/>
        </p:spPr>
        <p:txBody>
          <a:bodyPr wrap="square">
            <a:normAutofit/>
          </a:bodyPr>
          <a:lstStyle/>
          <a:p>
            <a:pPr algn="l"/>
            <a:r>
              <a:rPr sz="1200" b="0" i="0">
                <a:solidFill>
                  <a:srgbClr val="C8DAE3"/>
                </a:solidFill>
                <a:latin typeface="Aptos"/>
              </a:rPr>
              <a:t>Instructor-led deck with speaker notes, diagrams, practical exercises, and troubleshooting workflows</a:t>
            </a:r>
          </a:p>
        </p:txBody>
      </p:sp>
      <p:sp>
        <p:nvSpPr>
          <p:cNvPr id="7" name="Rectangle 6"/>
          <p:cNvSpPr/>
          <p:nvPr/>
        </p:nvSpPr>
        <p:spPr>
          <a:xfrm>
            <a:off x="8412480" y="4041648"/>
            <a:ext cx="182880" cy="256032"/>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8759952" y="3794760"/>
            <a:ext cx="182880" cy="502920"/>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9107424" y="3493008"/>
            <a:ext cx="182880" cy="804672"/>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9454896" y="3108960"/>
            <a:ext cx="182880" cy="1188720"/>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9802367" y="2697480"/>
            <a:ext cx="182880" cy="16002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10149840" y="3154680"/>
            <a:ext cx="182880" cy="1143000"/>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10497312" y="3566160"/>
            <a:ext cx="182880" cy="731520"/>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10844784" y="3858768"/>
            <a:ext cx="182880" cy="438912"/>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11192255" y="4069080"/>
            <a:ext cx="182880" cy="228600"/>
          </a:xfrm>
          <a:prstGeom prst="rect">
            <a:avLst/>
          </a:prstGeom>
          <a:solidFill>
            <a:srgbClr val="6AC4D7"/>
          </a:solidFill>
          <a:ln>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6" name="Connector 15"/>
          <p:cNvCxnSpPr/>
          <p:nvPr/>
        </p:nvCxnSpPr>
        <p:spPr>
          <a:xfrm flipV="1">
            <a:off x="9921240" y="2148840"/>
            <a:ext cx="0" cy="2651760"/>
          </a:xfrm>
          <a:prstGeom prst="line">
            <a:avLst/>
          </a:prstGeom>
          <a:ln w="38100">
            <a:solidFill>
              <a:srgbClr val="F6B83F"/>
            </a:solidFill>
          </a:ln>
        </p:spPr>
        <p:style>
          <a:lnRef idx="2">
            <a:schemeClr val="accent1"/>
          </a:lnRef>
          <a:fillRef idx="0">
            <a:schemeClr val="accent1"/>
          </a:fillRef>
          <a:effectRef idx="1">
            <a:schemeClr val="accent1"/>
          </a:effectRef>
          <a:fontRef idx="minor">
            <a:schemeClr val="tx1"/>
          </a:fontRef>
        </p:style>
      </p:cxnSp>
      <p:sp>
        <p:nvSpPr>
          <p:cNvPr id="17" name="Arc 16"/>
          <p:cNvSpPr/>
          <p:nvPr/>
        </p:nvSpPr>
        <p:spPr>
          <a:xfrm rot="18900000">
            <a:off x="9555480" y="1572768"/>
            <a:ext cx="731520" cy="731520"/>
          </a:xfrm>
          <a:prstGeom prst="arc">
            <a:avLst/>
          </a:prstGeom>
          <a:ln w="25400">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Arc 17"/>
          <p:cNvSpPr/>
          <p:nvPr/>
        </p:nvSpPr>
        <p:spPr>
          <a:xfrm rot="18900000">
            <a:off x="9349740" y="1367028"/>
            <a:ext cx="1143000" cy="1143000"/>
          </a:xfrm>
          <a:prstGeom prst="arc">
            <a:avLst/>
          </a:prstGeom>
          <a:ln w="25400">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Arc 18"/>
          <p:cNvSpPr/>
          <p:nvPr/>
        </p:nvSpPr>
        <p:spPr>
          <a:xfrm rot="18900000">
            <a:off x="9144000" y="1161288"/>
            <a:ext cx="1554480" cy="1554480"/>
          </a:xfrm>
          <a:prstGeom prst="arc">
            <a:avLst/>
          </a:prstGeom>
          <a:ln w="25400">
            <a:solidFill>
              <a:srgbClr val="6AC4D7"/>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2</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RF Repeaters vs Hotspots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The most important operating distinction in amateur DMR.</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45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Repeaters and Hotspots Are Not the Same</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11</a:t>
            </a:r>
          </a:p>
        </p:txBody>
      </p:sp>
      <p:sp>
        <p:nvSpPr>
          <p:cNvPr id="6" name="Rectangle 5"/>
          <p:cNvSpPr/>
          <p:nvPr/>
        </p:nvSpPr>
        <p:spPr>
          <a:xfrm>
            <a:off x="594360" y="1325880"/>
            <a:ext cx="19659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67512" y="1399032"/>
            <a:ext cx="1828800" cy="182880"/>
          </a:xfrm>
          <a:prstGeom prst="rect">
            <a:avLst/>
          </a:prstGeom>
          <a:noFill/>
        </p:spPr>
        <p:txBody>
          <a:bodyPr wrap="square">
            <a:normAutofit/>
          </a:bodyPr>
          <a:lstStyle/>
          <a:p>
            <a:pPr algn="l"/>
            <a:r>
              <a:rPr sz="1150" b="1" i="0">
                <a:solidFill>
                  <a:srgbClr val="FFFFFF"/>
                </a:solidFill>
                <a:latin typeface="Aptos"/>
              </a:rPr>
              <a:t>Dimension</a:t>
            </a:r>
          </a:p>
        </p:txBody>
      </p:sp>
      <p:sp>
        <p:nvSpPr>
          <p:cNvPr id="8" name="Rectangle 7"/>
          <p:cNvSpPr/>
          <p:nvPr/>
        </p:nvSpPr>
        <p:spPr>
          <a:xfrm>
            <a:off x="2560320" y="1325880"/>
            <a:ext cx="42519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633472" y="1399032"/>
            <a:ext cx="4114800" cy="182880"/>
          </a:xfrm>
          <a:prstGeom prst="rect">
            <a:avLst/>
          </a:prstGeom>
          <a:noFill/>
        </p:spPr>
        <p:txBody>
          <a:bodyPr wrap="square">
            <a:normAutofit/>
          </a:bodyPr>
          <a:lstStyle/>
          <a:p>
            <a:pPr algn="l"/>
            <a:r>
              <a:rPr sz="1150" b="1" i="0">
                <a:solidFill>
                  <a:srgbClr val="FFFFFF"/>
                </a:solidFill>
                <a:latin typeface="Aptos"/>
              </a:rPr>
              <a:t>RF Repeater</a:t>
            </a:r>
          </a:p>
        </p:txBody>
      </p:sp>
      <p:sp>
        <p:nvSpPr>
          <p:cNvPr id="10" name="Rectangle 9"/>
          <p:cNvSpPr/>
          <p:nvPr/>
        </p:nvSpPr>
        <p:spPr>
          <a:xfrm>
            <a:off x="6812280" y="1325880"/>
            <a:ext cx="42519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885432" y="1399032"/>
            <a:ext cx="4114800" cy="182880"/>
          </a:xfrm>
          <a:prstGeom prst="rect">
            <a:avLst/>
          </a:prstGeom>
          <a:noFill/>
        </p:spPr>
        <p:txBody>
          <a:bodyPr wrap="square">
            <a:normAutofit/>
          </a:bodyPr>
          <a:lstStyle/>
          <a:p>
            <a:pPr algn="l"/>
            <a:r>
              <a:rPr sz="1150" b="1" i="0">
                <a:solidFill>
                  <a:srgbClr val="FFFFFF"/>
                </a:solidFill>
                <a:latin typeface="Aptos"/>
              </a:rPr>
              <a:t>Hotspot</a:t>
            </a:r>
          </a:p>
        </p:txBody>
      </p:sp>
      <p:sp>
        <p:nvSpPr>
          <p:cNvPr id="12" name="Rectangle 11"/>
          <p:cNvSpPr/>
          <p:nvPr/>
        </p:nvSpPr>
        <p:spPr>
          <a:xfrm>
            <a:off x="594360" y="1737360"/>
            <a:ext cx="1965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67512" y="1801368"/>
            <a:ext cx="1828800" cy="201168"/>
          </a:xfrm>
          <a:prstGeom prst="rect">
            <a:avLst/>
          </a:prstGeom>
          <a:noFill/>
        </p:spPr>
        <p:txBody>
          <a:bodyPr wrap="square">
            <a:normAutofit/>
          </a:bodyPr>
          <a:lstStyle/>
          <a:p>
            <a:pPr algn="l"/>
            <a:r>
              <a:rPr sz="1050" b="1" i="0">
                <a:solidFill>
                  <a:srgbClr val="10202B"/>
                </a:solidFill>
                <a:latin typeface="Aptos"/>
              </a:rPr>
              <a:t>Infrastructure</a:t>
            </a:r>
          </a:p>
        </p:txBody>
      </p:sp>
      <p:sp>
        <p:nvSpPr>
          <p:cNvPr id="14" name="Rectangle 13"/>
          <p:cNvSpPr/>
          <p:nvPr/>
        </p:nvSpPr>
        <p:spPr>
          <a:xfrm>
            <a:off x="2560320" y="173736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633472" y="1801368"/>
            <a:ext cx="4114800" cy="201168"/>
          </a:xfrm>
          <a:prstGeom prst="rect">
            <a:avLst/>
          </a:prstGeom>
          <a:noFill/>
        </p:spPr>
        <p:txBody>
          <a:bodyPr wrap="square">
            <a:normAutofit/>
          </a:bodyPr>
          <a:lstStyle/>
          <a:p>
            <a:pPr algn="l"/>
            <a:r>
              <a:rPr sz="1050" b="0" i="0">
                <a:solidFill>
                  <a:srgbClr val="10202B"/>
                </a:solidFill>
                <a:latin typeface="Aptos"/>
              </a:rPr>
              <a:t>Real RF infrastructure</a:t>
            </a:r>
          </a:p>
        </p:txBody>
      </p:sp>
      <p:sp>
        <p:nvSpPr>
          <p:cNvPr id="16" name="Rectangle 15"/>
          <p:cNvSpPr/>
          <p:nvPr/>
        </p:nvSpPr>
        <p:spPr>
          <a:xfrm>
            <a:off x="6812280" y="173736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885432" y="1801368"/>
            <a:ext cx="4114800" cy="201168"/>
          </a:xfrm>
          <a:prstGeom prst="rect">
            <a:avLst/>
          </a:prstGeom>
          <a:noFill/>
        </p:spPr>
        <p:txBody>
          <a:bodyPr wrap="square">
            <a:normAutofit/>
          </a:bodyPr>
          <a:lstStyle/>
          <a:p>
            <a:pPr algn="l"/>
            <a:r>
              <a:rPr sz="1050" b="0" i="0">
                <a:solidFill>
                  <a:srgbClr val="10202B"/>
                </a:solidFill>
                <a:latin typeface="Aptos"/>
              </a:rPr>
              <a:t>Personal low-power gateway</a:t>
            </a:r>
          </a:p>
        </p:txBody>
      </p:sp>
      <p:sp>
        <p:nvSpPr>
          <p:cNvPr id="18" name="Rectangle 17"/>
          <p:cNvSpPr/>
          <p:nvPr/>
        </p:nvSpPr>
        <p:spPr>
          <a:xfrm>
            <a:off x="594360" y="2148840"/>
            <a:ext cx="1965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 y="2212848"/>
            <a:ext cx="1828800" cy="201168"/>
          </a:xfrm>
          <a:prstGeom prst="rect">
            <a:avLst/>
          </a:prstGeom>
          <a:noFill/>
        </p:spPr>
        <p:txBody>
          <a:bodyPr wrap="square">
            <a:normAutofit/>
          </a:bodyPr>
          <a:lstStyle/>
          <a:p>
            <a:pPr algn="l"/>
            <a:r>
              <a:rPr sz="1050" b="1" i="0">
                <a:solidFill>
                  <a:srgbClr val="10202B"/>
                </a:solidFill>
                <a:latin typeface="Aptos"/>
              </a:rPr>
              <a:t>Coverage</a:t>
            </a:r>
          </a:p>
        </p:txBody>
      </p:sp>
      <p:sp>
        <p:nvSpPr>
          <p:cNvPr id="20" name="Rectangle 19"/>
          <p:cNvSpPr/>
          <p:nvPr/>
        </p:nvSpPr>
        <p:spPr>
          <a:xfrm>
            <a:off x="2560320" y="214884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633472" y="2212848"/>
            <a:ext cx="4114800" cy="201168"/>
          </a:xfrm>
          <a:prstGeom prst="rect">
            <a:avLst/>
          </a:prstGeom>
          <a:noFill/>
        </p:spPr>
        <p:txBody>
          <a:bodyPr wrap="square">
            <a:normAutofit/>
          </a:bodyPr>
          <a:lstStyle/>
          <a:p>
            <a:pPr algn="l"/>
            <a:r>
              <a:rPr sz="1050" b="0" i="0">
                <a:solidFill>
                  <a:srgbClr val="10202B"/>
                </a:solidFill>
                <a:latin typeface="Aptos"/>
              </a:rPr>
              <a:t>Community/geographic area</a:t>
            </a:r>
          </a:p>
        </p:txBody>
      </p:sp>
      <p:sp>
        <p:nvSpPr>
          <p:cNvPr id="22" name="Rectangle 21"/>
          <p:cNvSpPr/>
          <p:nvPr/>
        </p:nvSpPr>
        <p:spPr>
          <a:xfrm>
            <a:off x="6812280" y="214884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885432" y="2212848"/>
            <a:ext cx="4114800" cy="201168"/>
          </a:xfrm>
          <a:prstGeom prst="rect">
            <a:avLst/>
          </a:prstGeom>
          <a:noFill/>
        </p:spPr>
        <p:txBody>
          <a:bodyPr wrap="square">
            <a:normAutofit/>
          </a:bodyPr>
          <a:lstStyle/>
          <a:p>
            <a:pPr algn="l"/>
            <a:r>
              <a:rPr sz="1050" b="0" i="0">
                <a:solidFill>
                  <a:srgbClr val="10202B"/>
                </a:solidFill>
                <a:latin typeface="Aptos"/>
              </a:rPr>
              <a:t>House, vehicle, campsite</a:t>
            </a:r>
          </a:p>
        </p:txBody>
      </p:sp>
      <p:sp>
        <p:nvSpPr>
          <p:cNvPr id="24" name="Rectangle 23"/>
          <p:cNvSpPr/>
          <p:nvPr/>
        </p:nvSpPr>
        <p:spPr>
          <a:xfrm>
            <a:off x="594360" y="2560320"/>
            <a:ext cx="1965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67512" y="2624328"/>
            <a:ext cx="1828800" cy="201168"/>
          </a:xfrm>
          <a:prstGeom prst="rect">
            <a:avLst/>
          </a:prstGeom>
          <a:noFill/>
        </p:spPr>
        <p:txBody>
          <a:bodyPr wrap="square">
            <a:normAutofit/>
          </a:bodyPr>
          <a:lstStyle/>
          <a:p>
            <a:pPr algn="l"/>
            <a:r>
              <a:rPr sz="1050" b="1" i="0">
                <a:solidFill>
                  <a:srgbClr val="10202B"/>
                </a:solidFill>
                <a:latin typeface="Aptos"/>
              </a:rPr>
              <a:t>Power/antenna</a:t>
            </a:r>
          </a:p>
        </p:txBody>
      </p:sp>
      <p:sp>
        <p:nvSpPr>
          <p:cNvPr id="26" name="Rectangle 25"/>
          <p:cNvSpPr/>
          <p:nvPr/>
        </p:nvSpPr>
        <p:spPr>
          <a:xfrm>
            <a:off x="2560320" y="256032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633472" y="2624328"/>
            <a:ext cx="4114800" cy="201168"/>
          </a:xfrm>
          <a:prstGeom prst="rect">
            <a:avLst/>
          </a:prstGeom>
          <a:noFill/>
        </p:spPr>
        <p:txBody>
          <a:bodyPr wrap="square">
            <a:normAutofit/>
          </a:bodyPr>
          <a:lstStyle/>
          <a:p>
            <a:pPr algn="l"/>
            <a:r>
              <a:rPr sz="1050" b="0" i="0">
                <a:solidFill>
                  <a:srgbClr val="10202B"/>
                </a:solidFill>
                <a:latin typeface="Aptos"/>
              </a:rPr>
              <a:t>High site, duplexer, antenna system</a:t>
            </a:r>
          </a:p>
        </p:txBody>
      </p:sp>
      <p:sp>
        <p:nvSpPr>
          <p:cNvPr id="28" name="Rectangle 27"/>
          <p:cNvSpPr/>
          <p:nvPr/>
        </p:nvSpPr>
        <p:spPr>
          <a:xfrm>
            <a:off x="6812280" y="256032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885432" y="2624328"/>
            <a:ext cx="4114800" cy="201168"/>
          </a:xfrm>
          <a:prstGeom prst="rect">
            <a:avLst/>
          </a:prstGeom>
          <a:noFill/>
        </p:spPr>
        <p:txBody>
          <a:bodyPr wrap="square">
            <a:normAutofit/>
          </a:bodyPr>
          <a:lstStyle/>
          <a:p>
            <a:pPr algn="l"/>
            <a:r>
              <a:rPr sz="1050" b="0" i="0">
                <a:solidFill>
                  <a:srgbClr val="10202B"/>
                </a:solidFill>
                <a:latin typeface="Aptos"/>
              </a:rPr>
              <a:t>Milliwatts to small antenna</a:t>
            </a:r>
          </a:p>
        </p:txBody>
      </p:sp>
      <p:sp>
        <p:nvSpPr>
          <p:cNvPr id="30" name="Rectangle 29"/>
          <p:cNvSpPr/>
          <p:nvPr/>
        </p:nvSpPr>
        <p:spPr>
          <a:xfrm>
            <a:off x="594360" y="2971800"/>
            <a:ext cx="1965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67512" y="3035808"/>
            <a:ext cx="1828800" cy="201168"/>
          </a:xfrm>
          <a:prstGeom prst="rect">
            <a:avLst/>
          </a:prstGeom>
          <a:noFill/>
        </p:spPr>
        <p:txBody>
          <a:bodyPr wrap="square">
            <a:normAutofit/>
          </a:bodyPr>
          <a:lstStyle/>
          <a:p>
            <a:pPr algn="l"/>
            <a:r>
              <a:rPr sz="1050" b="1" i="0">
                <a:solidFill>
                  <a:srgbClr val="10202B"/>
                </a:solidFill>
                <a:latin typeface="Aptos"/>
              </a:rPr>
              <a:t>Users</a:t>
            </a:r>
          </a:p>
        </p:txBody>
      </p:sp>
      <p:sp>
        <p:nvSpPr>
          <p:cNvPr id="32" name="Rectangle 31"/>
          <p:cNvSpPr/>
          <p:nvPr/>
        </p:nvSpPr>
        <p:spPr>
          <a:xfrm>
            <a:off x="2560320" y="297180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2633472" y="3035808"/>
            <a:ext cx="4114800" cy="201168"/>
          </a:xfrm>
          <a:prstGeom prst="rect">
            <a:avLst/>
          </a:prstGeom>
          <a:noFill/>
        </p:spPr>
        <p:txBody>
          <a:bodyPr wrap="square">
            <a:normAutofit/>
          </a:bodyPr>
          <a:lstStyle/>
          <a:p>
            <a:pPr algn="l"/>
            <a:r>
              <a:rPr sz="1050" b="0" i="0">
                <a:solidFill>
                  <a:srgbClr val="10202B"/>
                </a:solidFill>
                <a:latin typeface="Aptos"/>
              </a:rPr>
              <a:t>Shared resource</a:t>
            </a:r>
          </a:p>
        </p:txBody>
      </p:sp>
      <p:sp>
        <p:nvSpPr>
          <p:cNvPr id="34" name="Rectangle 33"/>
          <p:cNvSpPr/>
          <p:nvPr/>
        </p:nvSpPr>
        <p:spPr>
          <a:xfrm>
            <a:off x="6812280" y="297180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885432" y="3035808"/>
            <a:ext cx="4114800" cy="201168"/>
          </a:xfrm>
          <a:prstGeom prst="rect">
            <a:avLst/>
          </a:prstGeom>
          <a:noFill/>
        </p:spPr>
        <p:txBody>
          <a:bodyPr wrap="square">
            <a:normAutofit/>
          </a:bodyPr>
          <a:lstStyle/>
          <a:p>
            <a:pPr algn="l"/>
            <a:r>
              <a:rPr sz="1050" b="0" i="0">
                <a:solidFill>
                  <a:srgbClr val="10202B"/>
                </a:solidFill>
                <a:latin typeface="Aptos"/>
              </a:rPr>
              <a:t>Usually one operator</a:t>
            </a:r>
          </a:p>
        </p:txBody>
      </p:sp>
      <p:sp>
        <p:nvSpPr>
          <p:cNvPr id="36" name="Rectangle 35"/>
          <p:cNvSpPr/>
          <p:nvPr/>
        </p:nvSpPr>
        <p:spPr>
          <a:xfrm>
            <a:off x="594360" y="3383280"/>
            <a:ext cx="1965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67512" y="3447288"/>
            <a:ext cx="1828800" cy="201168"/>
          </a:xfrm>
          <a:prstGeom prst="rect">
            <a:avLst/>
          </a:prstGeom>
          <a:noFill/>
        </p:spPr>
        <p:txBody>
          <a:bodyPr wrap="square">
            <a:normAutofit/>
          </a:bodyPr>
          <a:lstStyle/>
          <a:p>
            <a:pPr algn="l"/>
            <a:r>
              <a:rPr sz="1050" b="1" i="0">
                <a:solidFill>
                  <a:srgbClr val="10202B"/>
                </a:solidFill>
                <a:latin typeface="Aptos"/>
              </a:rPr>
              <a:t>Management</a:t>
            </a:r>
          </a:p>
        </p:txBody>
      </p:sp>
      <p:sp>
        <p:nvSpPr>
          <p:cNvPr id="38" name="Rectangle 37"/>
          <p:cNvSpPr/>
          <p:nvPr/>
        </p:nvSpPr>
        <p:spPr>
          <a:xfrm>
            <a:off x="2560320" y="338328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2633472" y="3447288"/>
            <a:ext cx="4114800" cy="201168"/>
          </a:xfrm>
          <a:prstGeom prst="rect">
            <a:avLst/>
          </a:prstGeom>
          <a:noFill/>
        </p:spPr>
        <p:txBody>
          <a:bodyPr wrap="square">
            <a:normAutofit/>
          </a:bodyPr>
          <a:lstStyle/>
          <a:p>
            <a:pPr algn="l"/>
            <a:r>
              <a:rPr sz="1050" b="0" i="0">
                <a:solidFill>
                  <a:srgbClr val="10202B"/>
                </a:solidFill>
                <a:latin typeface="Aptos"/>
              </a:rPr>
              <a:t>Club/sysop rules</a:t>
            </a:r>
          </a:p>
        </p:txBody>
      </p:sp>
      <p:sp>
        <p:nvSpPr>
          <p:cNvPr id="40" name="Rectangle 39"/>
          <p:cNvSpPr/>
          <p:nvPr/>
        </p:nvSpPr>
        <p:spPr>
          <a:xfrm>
            <a:off x="6812280" y="3383280"/>
            <a:ext cx="4251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885432" y="3447288"/>
            <a:ext cx="4114800" cy="201168"/>
          </a:xfrm>
          <a:prstGeom prst="rect">
            <a:avLst/>
          </a:prstGeom>
          <a:noFill/>
        </p:spPr>
        <p:txBody>
          <a:bodyPr wrap="square">
            <a:normAutofit/>
          </a:bodyPr>
          <a:lstStyle/>
          <a:p>
            <a:pPr algn="l"/>
            <a:r>
              <a:rPr sz="1050" b="0" i="0">
                <a:solidFill>
                  <a:srgbClr val="10202B"/>
                </a:solidFill>
                <a:latin typeface="Aptos"/>
              </a:rPr>
              <a:t>User-managed</a:t>
            </a:r>
          </a:p>
        </p:txBody>
      </p:sp>
      <p:sp>
        <p:nvSpPr>
          <p:cNvPr id="42" name="Rectangle 41"/>
          <p:cNvSpPr/>
          <p:nvPr/>
        </p:nvSpPr>
        <p:spPr>
          <a:xfrm>
            <a:off x="594360" y="3794760"/>
            <a:ext cx="1965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67512" y="3858768"/>
            <a:ext cx="1828800" cy="201168"/>
          </a:xfrm>
          <a:prstGeom prst="rect">
            <a:avLst/>
          </a:prstGeom>
          <a:noFill/>
        </p:spPr>
        <p:txBody>
          <a:bodyPr wrap="square">
            <a:normAutofit/>
          </a:bodyPr>
          <a:lstStyle/>
          <a:p>
            <a:pPr algn="l"/>
            <a:r>
              <a:rPr sz="1050" b="1" i="0">
                <a:solidFill>
                  <a:srgbClr val="10202B"/>
                </a:solidFill>
                <a:latin typeface="Aptos"/>
              </a:rPr>
              <a:t>Best use</a:t>
            </a:r>
          </a:p>
        </p:txBody>
      </p:sp>
      <p:sp>
        <p:nvSpPr>
          <p:cNvPr id="44" name="Rectangle 43"/>
          <p:cNvSpPr/>
          <p:nvPr/>
        </p:nvSpPr>
        <p:spPr>
          <a:xfrm>
            <a:off x="2560320" y="379476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2633472" y="3858768"/>
            <a:ext cx="4114800" cy="201168"/>
          </a:xfrm>
          <a:prstGeom prst="rect">
            <a:avLst/>
          </a:prstGeom>
          <a:noFill/>
        </p:spPr>
        <p:txBody>
          <a:bodyPr wrap="square">
            <a:normAutofit/>
          </a:bodyPr>
          <a:lstStyle/>
          <a:p>
            <a:pPr algn="l"/>
            <a:r>
              <a:rPr sz="1050" b="0" i="0">
                <a:solidFill>
                  <a:srgbClr val="10202B"/>
                </a:solidFill>
                <a:latin typeface="Aptos"/>
              </a:rPr>
              <a:t>Local coverage, nets, EMCOMM</a:t>
            </a:r>
          </a:p>
        </p:txBody>
      </p:sp>
      <p:sp>
        <p:nvSpPr>
          <p:cNvPr id="46" name="Rectangle 45"/>
          <p:cNvSpPr/>
          <p:nvPr/>
        </p:nvSpPr>
        <p:spPr>
          <a:xfrm>
            <a:off x="6812280" y="3794760"/>
            <a:ext cx="4251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885432" y="3858768"/>
            <a:ext cx="4114800" cy="201168"/>
          </a:xfrm>
          <a:prstGeom prst="rect">
            <a:avLst/>
          </a:prstGeom>
          <a:noFill/>
        </p:spPr>
        <p:txBody>
          <a:bodyPr wrap="square">
            <a:normAutofit/>
          </a:bodyPr>
          <a:lstStyle/>
          <a:p>
            <a:pPr algn="l"/>
            <a:r>
              <a:rPr sz="1050" b="0" i="0">
                <a:solidFill>
                  <a:srgbClr val="10202B"/>
                </a:solidFill>
                <a:latin typeface="Aptos"/>
              </a:rPr>
              <a:t>Travel, home access, learning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2</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RF Repeater: Community Coverage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12</a:t>
            </a:r>
          </a:p>
        </p:txBody>
      </p:sp>
      <p:sp>
        <p:nvSpPr>
          <p:cNvPr id="7" name="Rounded Rectangle 6"/>
          <p:cNvSpPr/>
          <p:nvPr/>
        </p:nvSpPr>
        <p:spPr>
          <a:xfrm>
            <a:off x="777240" y="2468880"/>
            <a:ext cx="164592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50392" y="2615184"/>
            <a:ext cx="1499616" cy="731520"/>
          </a:xfrm>
          <a:prstGeom prst="rect">
            <a:avLst/>
          </a:prstGeom>
          <a:noFill/>
        </p:spPr>
        <p:txBody>
          <a:bodyPr wrap="square">
            <a:normAutofit/>
          </a:bodyPr>
          <a:lstStyle/>
          <a:p>
            <a:pPr algn="ctr"/>
            <a:r>
              <a:rPr sz="1400" b="1" i="0">
                <a:solidFill>
                  <a:srgbClr val="082033"/>
                </a:solidFill>
                <a:latin typeface="Aptos"/>
              </a:rPr>
              <a:t>Handheld
DMR radio</a:t>
            </a:r>
          </a:p>
        </p:txBody>
      </p:sp>
      <p:sp>
        <p:nvSpPr>
          <p:cNvPr id="9" name="Rounded Rectangle 8"/>
          <p:cNvSpPr/>
          <p:nvPr/>
        </p:nvSpPr>
        <p:spPr>
          <a:xfrm>
            <a:off x="2971800" y="2468880"/>
            <a:ext cx="146304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044952" y="2615184"/>
            <a:ext cx="1316736" cy="731520"/>
          </a:xfrm>
          <a:prstGeom prst="rect">
            <a:avLst/>
          </a:prstGeom>
          <a:noFill/>
        </p:spPr>
        <p:txBody>
          <a:bodyPr wrap="square">
            <a:normAutofit/>
          </a:bodyPr>
          <a:lstStyle/>
          <a:p>
            <a:pPr algn="ctr"/>
            <a:r>
              <a:rPr sz="1400" b="1" i="0">
                <a:solidFill>
                  <a:srgbClr val="082033"/>
                </a:solidFill>
                <a:latin typeface="Aptos"/>
              </a:rPr>
              <a:t>RF path
input freq</a:t>
            </a:r>
          </a:p>
        </p:txBody>
      </p:sp>
      <p:sp>
        <p:nvSpPr>
          <p:cNvPr id="11" name="Rounded Rectangle 10"/>
          <p:cNvSpPr/>
          <p:nvPr/>
        </p:nvSpPr>
        <p:spPr>
          <a:xfrm>
            <a:off x="4983480" y="2331720"/>
            <a:ext cx="1645920" cy="10972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056632" y="2478024"/>
            <a:ext cx="1499616" cy="1005839"/>
          </a:xfrm>
          <a:prstGeom prst="rect">
            <a:avLst/>
          </a:prstGeom>
          <a:noFill/>
        </p:spPr>
        <p:txBody>
          <a:bodyPr wrap="square">
            <a:normAutofit/>
          </a:bodyPr>
          <a:lstStyle/>
          <a:p>
            <a:pPr algn="ctr"/>
            <a:r>
              <a:rPr sz="1400" b="1" i="0">
                <a:solidFill>
                  <a:srgbClr val="082033"/>
                </a:solidFill>
                <a:latin typeface="Aptos"/>
              </a:rPr>
              <a:t>Repeater
high site</a:t>
            </a:r>
          </a:p>
        </p:txBody>
      </p:sp>
      <p:sp>
        <p:nvSpPr>
          <p:cNvPr id="13" name="Rounded Rectangle 12"/>
          <p:cNvSpPr/>
          <p:nvPr/>
        </p:nvSpPr>
        <p:spPr>
          <a:xfrm>
            <a:off x="7178040" y="2468880"/>
            <a:ext cx="146304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251192" y="2615184"/>
            <a:ext cx="1316736" cy="731520"/>
          </a:xfrm>
          <a:prstGeom prst="rect">
            <a:avLst/>
          </a:prstGeom>
          <a:noFill/>
        </p:spPr>
        <p:txBody>
          <a:bodyPr wrap="square">
            <a:normAutofit/>
          </a:bodyPr>
          <a:lstStyle/>
          <a:p>
            <a:pPr algn="ctr"/>
            <a:r>
              <a:rPr sz="1400" b="1" i="0">
                <a:solidFill>
                  <a:srgbClr val="082033"/>
                </a:solidFill>
                <a:latin typeface="Aptos"/>
              </a:rPr>
              <a:t>RF path
output freq</a:t>
            </a:r>
          </a:p>
        </p:txBody>
      </p:sp>
      <p:sp>
        <p:nvSpPr>
          <p:cNvPr id="15" name="Rounded Rectangle 14"/>
          <p:cNvSpPr/>
          <p:nvPr/>
        </p:nvSpPr>
        <p:spPr>
          <a:xfrm>
            <a:off x="9189720" y="2468880"/>
            <a:ext cx="164592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262872" y="2615184"/>
            <a:ext cx="1499616" cy="731520"/>
          </a:xfrm>
          <a:prstGeom prst="rect">
            <a:avLst/>
          </a:prstGeom>
          <a:noFill/>
        </p:spPr>
        <p:txBody>
          <a:bodyPr wrap="square">
            <a:normAutofit/>
          </a:bodyPr>
          <a:lstStyle/>
          <a:p>
            <a:pPr algn="ctr"/>
            <a:r>
              <a:rPr sz="1400" b="1" i="0">
                <a:solidFill>
                  <a:srgbClr val="082033"/>
                </a:solidFill>
                <a:latin typeface="Aptos"/>
              </a:rPr>
              <a:t>Wide-area
users</a:t>
            </a:r>
          </a:p>
        </p:txBody>
      </p:sp>
      <p:cxnSp>
        <p:nvCxnSpPr>
          <p:cNvPr id="17" name="Connector 16"/>
          <p:cNvCxnSpPr/>
          <p:nvPr/>
        </p:nvCxnSpPr>
        <p:spPr>
          <a:xfrm>
            <a:off x="2450592" y="2880360"/>
            <a:ext cx="50292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18" name="Connector 17"/>
          <p:cNvCxnSpPr/>
          <p:nvPr/>
        </p:nvCxnSpPr>
        <p:spPr>
          <a:xfrm>
            <a:off x="4480560" y="2880360"/>
            <a:ext cx="50292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19" name="Connector 18"/>
          <p:cNvCxnSpPr/>
          <p:nvPr/>
        </p:nvCxnSpPr>
        <p:spPr>
          <a:xfrm>
            <a:off x="6675120" y="2880360"/>
            <a:ext cx="50292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8686800" y="2880360"/>
            <a:ext cx="50292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4160520"/>
            <a:ext cx="9784080" cy="457200"/>
          </a:xfrm>
          <a:prstGeom prst="rect">
            <a:avLst/>
          </a:prstGeom>
          <a:noFill/>
        </p:spPr>
        <p:txBody>
          <a:bodyPr wrap="square">
            <a:normAutofit/>
          </a:bodyPr>
          <a:lstStyle/>
          <a:p>
            <a:pPr algn="ctr"/>
            <a:r>
              <a:rPr sz="2400" b="1" i="0">
                <a:solidFill>
                  <a:srgbClr val="082033"/>
                </a:solidFill>
                <a:latin typeface="Aptos"/>
              </a:rPr>
              <a:t>A repeater receives weak local RF and retransmits from a better site.</a:t>
            </a:r>
          </a:p>
        </p:txBody>
      </p:sp>
      <p:sp>
        <p:nvSpPr>
          <p:cNvPr id="22" name="TextBox 21"/>
          <p:cNvSpPr txBox="1"/>
          <p:nvPr/>
        </p:nvSpPr>
        <p:spPr>
          <a:xfrm>
            <a:off x="1920240" y="4736592"/>
            <a:ext cx="7863840" cy="320040"/>
          </a:xfrm>
          <a:prstGeom prst="rect">
            <a:avLst/>
          </a:prstGeom>
          <a:noFill/>
        </p:spPr>
        <p:txBody>
          <a:bodyPr wrap="square">
            <a:normAutofit/>
          </a:bodyPr>
          <a:lstStyle/>
          <a:p>
            <a:pPr algn="ctr"/>
            <a:r>
              <a:rPr sz="1800" b="0" i="0">
                <a:solidFill>
                  <a:srgbClr val="60717D"/>
                </a:solidFill>
                <a:latin typeface="Aptos"/>
              </a:rPr>
              <a:t>OBRA examples: Mamie, KDH, Skyco | NCPRN systems</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2</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Hotspot: Personal Internet Gateway</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13</a:t>
            </a:r>
          </a:p>
        </p:txBody>
      </p:sp>
      <p:sp>
        <p:nvSpPr>
          <p:cNvPr id="7" name="Rounded Rectangle 6"/>
          <p:cNvSpPr/>
          <p:nvPr/>
        </p:nvSpPr>
        <p:spPr>
          <a:xfrm>
            <a:off x="822960" y="2560320"/>
            <a:ext cx="1371600" cy="68580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 y="2706624"/>
            <a:ext cx="1225296" cy="594360"/>
          </a:xfrm>
          <a:prstGeom prst="rect">
            <a:avLst/>
          </a:prstGeom>
          <a:noFill/>
        </p:spPr>
        <p:txBody>
          <a:bodyPr wrap="square">
            <a:normAutofit/>
          </a:bodyPr>
          <a:lstStyle/>
          <a:p>
            <a:pPr algn="ctr"/>
            <a:r>
              <a:rPr sz="1400" b="1" i="0">
                <a:solidFill>
                  <a:srgbClr val="082033"/>
                </a:solidFill>
                <a:latin typeface="Aptos"/>
              </a:rPr>
              <a:t>DMR radio</a:t>
            </a:r>
          </a:p>
        </p:txBody>
      </p:sp>
      <p:sp>
        <p:nvSpPr>
          <p:cNvPr id="9" name="Rounded Rectangle 8"/>
          <p:cNvSpPr/>
          <p:nvPr/>
        </p:nvSpPr>
        <p:spPr>
          <a:xfrm>
            <a:off x="2743200" y="2514600"/>
            <a:ext cx="155448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816352" y="2660904"/>
            <a:ext cx="1408176" cy="685800"/>
          </a:xfrm>
          <a:prstGeom prst="rect">
            <a:avLst/>
          </a:prstGeom>
          <a:noFill/>
        </p:spPr>
        <p:txBody>
          <a:bodyPr wrap="square">
            <a:normAutofit/>
          </a:bodyPr>
          <a:lstStyle/>
          <a:p>
            <a:pPr algn="ctr"/>
            <a:r>
              <a:rPr sz="1400" b="1" i="0">
                <a:solidFill>
                  <a:srgbClr val="082033"/>
                </a:solidFill>
                <a:latin typeface="Aptos"/>
              </a:rPr>
              <a:t>Tiny RF link
milliwatts</a:t>
            </a:r>
          </a:p>
        </p:txBody>
      </p:sp>
      <p:sp>
        <p:nvSpPr>
          <p:cNvPr id="11" name="Rounded Rectangle 10"/>
          <p:cNvSpPr/>
          <p:nvPr/>
        </p:nvSpPr>
        <p:spPr>
          <a:xfrm>
            <a:off x="4800600" y="2359152"/>
            <a:ext cx="1920240" cy="10515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873752" y="2505456"/>
            <a:ext cx="1773936" cy="960119"/>
          </a:xfrm>
          <a:prstGeom prst="rect">
            <a:avLst/>
          </a:prstGeom>
          <a:noFill/>
        </p:spPr>
        <p:txBody>
          <a:bodyPr wrap="square">
            <a:normAutofit/>
          </a:bodyPr>
          <a:lstStyle/>
          <a:p>
            <a:pPr algn="ctr"/>
            <a:r>
              <a:rPr sz="1400" b="1" i="0">
                <a:solidFill>
                  <a:srgbClr val="082033"/>
                </a:solidFill>
                <a:latin typeface="Aptos"/>
              </a:rPr>
              <a:t>Hotspot
OpenSpot / Pi-Star</a:t>
            </a:r>
          </a:p>
        </p:txBody>
      </p:sp>
      <p:sp>
        <p:nvSpPr>
          <p:cNvPr id="13" name="Rounded Rectangle 12"/>
          <p:cNvSpPr/>
          <p:nvPr/>
        </p:nvSpPr>
        <p:spPr>
          <a:xfrm>
            <a:off x="7269480" y="2514600"/>
            <a:ext cx="182880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342631" y="2660904"/>
            <a:ext cx="1682496" cy="685800"/>
          </a:xfrm>
          <a:prstGeom prst="rect">
            <a:avLst/>
          </a:prstGeom>
          <a:noFill/>
        </p:spPr>
        <p:txBody>
          <a:bodyPr wrap="square">
            <a:normAutofit/>
          </a:bodyPr>
          <a:lstStyle/>
          <a:p>
            <a:pPr algn="ctr"/>
            <a:r>
              <a:rPr sz="1400" b="1" i="0">
                <a:solidFill>
                  <a:srgbClr val="082033"/>
                </a:solidFill>
                <a:latin typeface="Aptos"/>
              </a:rPr>
              <a:t>Internet
Wi-Fi / cellular</a:t>
            </a:r>
          </a:p>
        </p:txBody>
      </p:sp>
      <p:sp>
        <p:nvSpPr>
          <p:cNvPr id="15" name="Rounded Rectangle 14"/>
          <p:cNvSpPr/>
          <p:nvPr/>
        </p:nvSpPr>
        <p:spPr>
          <a:xfrm>
            <a:off x="9646920" y="2514600"/>
            <a:ext cx="1737360" cy="77724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720072" y="2660904"/>
            <a:ext cx="1591056" cy="685800"/>
          </a:xfrm>
          <a:prstGeom prst="rect">
            <a:avLst/>
          </a:prstGeom>
          <a:noFill/>
        </p:spPr>
        <p:txBody>
          <a:bodyPr wrap="square">
            <a:normAutofit/>
          </a:bodyPr>
          <a:lstStyle/>
          <a:p>
            <a:pPr algn="ctr"/>
            <a:r>
              <a:rPr sz="1400" b="1" i="0">
                <a:solidFill>
                  <a:srgbClr val="082033"/>
                </a:solidFill>
                <a:latin typeface="Aptos"/>
              </a:rPr>
              <a:t>DMR network
server</a:t>
            </a:r>
          </a:p>
        </p:txBody>
      </p:sp>
      <p:cxnSp>
        <p:nvCxnSpPr>
          <p:cNvPr id="17" name="Connector 16"/>
          <p:cNvCxnSpPr/>
          <p:nvPr/>
        </p:nvCxnSpPr>
        <p:spPr>
          <a:xfrm>
            <a:off x="2240280" y="2907792"/>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18" name="Connector 17"/>
          <p:cNvCxnSpPr/>
          <p:nvPr/>
        </p:nvCxnSpPr>
        <p:spPr>
          <a:xfrm>
            <a:off x="4343400" y="2907792"/>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19" name="Connector 18"/>
          <p:cNvCxnSpPr/>
          <p:nvPr/>
        </p:nvCxnSpPr>
        <p:spPr>
          <a:xfrm>
            <a:off x="6766560" y="2907792"/>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9098280" y="2907792"/>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1005840" y="4251960"/>
            <a:ext cx="9601200" cy="502920"/>
          </a:xfrm>
          <a:prstGeom prst="rect">
            <a:avLst/>
          </a:prstGeom>
          <a:noFill/>
        </p:spPr>
        <p:txBody>
          <a:bodyPr wrap="square">
            <a:normAutofit/>
          </a:bodyPr>
          <a:lstStyle/>
          <a:p>
            <a:pPr algn="ctr"/>
            <a:r>
              <a:rPr sz="2500" b="1" i="0">
                <a:solidFill>
                  <a:srgbClr val="082033"/>
                </a:solidFill>
                <a:latin typeface="Aptos"/>
              </a:rPr>
              <a:t>A hotspot is a personal internet gateway pretending to be a tiny repeater.</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2</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Operational Rule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14</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Repeater = RF network access
Hotspot = personal internet access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Where Each Tool Fits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15</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Repeaters are best for</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Hotspots are best for</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Wide-area coverage</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Local nets</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Public-service events</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Shared emergency paths</a:t>
            </a:r>
          </a:p>
        </p:txBody>
      </p:sp>
      <p:sp>
        <p:nvSpPr>
          <p:cNvPr id="16" name="TextBox 15"/>
          <p:cNvSpPr txBox="1"/>
          <p:nvPr/>
        </p:nvSpPr>
        <p:spPr>
          <a:xfrm>
            <a:off x="685800" y="3803904"/>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941832" y="3803904"/>
            <a:ext cx="4572000" cy="365760"/>
          </a:xfrm>
          <a:prstGeom prst="rect">
            <a:avLst/>
          </a:prstGeom>
          <a:noFill/>
        </p:spPr>
        <p:txBody>
          <a:bodyPr wrap="square">
            <a:normAutofit/>
          </a:bodyPr>
          <a:lstStyle/>
          <a:p>
            <a:pPr algn="l"/>
            <a:r>
              <a:rPr sz="1850" b="0" i="0">
                <a:solidFill>
                  <a:srgbClr val="10202B"/>
                </a:solidFill>
                <a:latin typeface="Aptos"/>
              </a:rPr>
              <a:t>Known RF footprint</a:t>
            </a:r>
          </a:p>
        </p:txBody>
      </p:sp>
      <p:sp>
        <p:nvSpPr>
          <p:cNvPr id="18" name="TextBox 17"/>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Home access</a:t>
            </a:r>
          </a:p>
        </p:txBody>
      </p:sp>
      <p:sp>
        <p:nvSpPr>
          <p:cNvPr id="20" name="TextBox 19"/>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Travel operating</a:t>
            </a:r>
          </a:p>
        </p:txBody>
      </p:sp>
      <p:sp>
        <p:nvSpPr>
          <p:cNvPr id="22" name="TextBox 21"/>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Learning DMR</a:t>
            </a:r>
          </a:p>
        </p:txBody>
      </p:sp>
      <p:sp>
        <p:nvSpPr>
          <p:cNvPr id="24" name="TextBox 23"/>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5" name="TextBox 24"/>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Testing codeplugs</a:t>
            </a:r>
          </a:p>
        </p:txBody>
      </p:sp>
      <p:sp>
        <p:nvSpPr>
          <p:cNvPr id="26" name="TextBox 25"/>
          <p:cNvSpPr txBox="1"/>
          <p:nvPr/>
        </p:nvSpPr>
        <p:spPr>
          <a:xfrm>
            <a:off x="6400800" y="3803904"/>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7" name="TextBox 26"/>
          <p:cNvSpPr txBox="1"/>
          <p:nvPr/>
        </p:nvSpPr>
        <p:spPr>
          <a:xfrm>
            <a:off x="6656832" y="3803904"/>
            <a:ext cx="4572000" cy="365760"/>
          </a:xfrm>
          <a:prstGeom prst="rect">
            <a:avLst/>
          </a:prstGeom>
          <a:noFill/>
        </p:spPr>
        <p:txBody>
          <a:bodyPr wrap="square">
            <a:normAutofit/>
          </a:bodyPr>
          <a:lstStyle/>
          <a:p>
            <a:pPr algn="l"/>
            <a:r>
              <a:rPr sz="1850" b="0" i="0">
                <a:solidFill>
                  <a:srgbClr val="10202B"/>
                </a:solidFill>
                <a:latin typeface="Aptos"/>
              </a:rPr>
              <a:t>Using TGs not enabled on a repeater</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3</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DMR Core Concepts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Color codes, time slots, talkgroups, IDs, and the operating recipe.</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60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Color Code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17</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Color Code is the digital access key.
Think: digital PL tone.</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Time Slots: Two Virtual Repeaters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18</a:t>
            </a:r>
          </a:p>
        </p:txBody>
      </p:sp>
      <p:sp>
        <p:nvSpPr>
          <p:cNvPr id="7" name="TextBox 6"/>
          <p:cNvSpPr txBox="1"/>
          <p:nvPr/>
        </p:nvSpPr>
        <p:spPr>
          <a:xfrm>
            <a:off x="3154680" y="1325880"/>
            <a:ext cx="5852160" cy="365760"/>
          </a:xfrm>
          <a:prstGeom prst="rect">
            <a:avLst/>
          </a:prstGeom>
          <a:noFill/>
        </p:spPr>
        <p:txBody>
          <a:bodyPr wrap="square">
            <a:normAutofit/>
          </a:bodyPr>
          <a:lstStyle/>
          <a:p>
            <a:pPr algn="ctr"/>
            <a:r>
              <a:rPr sz="2600" b="1" i="0">
                <a:solidFill>
                  <a:srgbClr val="082033"/>
                </a:solidFill>
                <a:latin typeface="Aptos"/>
              </a:rPr>
              <a:t>One 12.5 kHz RF channel</a:t>
            </a:r>
          </a:p>
        </p:txBody>
      </p:sp>
      <p:sp>
        <p:nvSpPr>
          <p:cNvPr id="8" name="Rectangle 7"/>
          <p:cNvSpPr/>
          <p:nvPr/>
        </p:nvSpPr>
        <p:spPr>
          <a:xfrm>
            <a:off x="1188720" y="2148840"/>
            <a:ext cx="841248" cy="914400"/>
          </a:xfrm>
          <a:prstGeom prst="rect">
            <a:avLst/>
          </a:prstGeom>
          <a:solidFill>
            <a:srgbClr val="0D6F9F"/>
          </a:solidFill>
          <a:ln>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335024" y="2441448"/>
            <a:ext cx="548640" cy="228600"/>
          </a:xfrm>
          <a:prstGeom prst="rect">
            <a:avLst/>
          </a:prstGeom>
          <a:noFill/>
        </p:spPr>
        <p:txBody>
          <a:bodyPr wrap="square">
            <a:normAutofit/>
          </a:bodyPr>
          <a:lstStyle/>
          <a:p>
            <a:pPr algn="ctr"/>
            <a:r>
              <a:rPr sz="1800" b="1" i="0">
                <a:solidFill>
                  <a:srgbClr val="FFFFFF"/>
                </a:solidFill>
                <a:latin typeface="Aptos"/>
              </a:rPr>
              <a:t>TS1</a:t>
            </a:r>
          </a:p>
        </p:txBody>
      </p:sp>
      <p:sp>
        <p:nvSpPr>
          <p:cNvPr id="10" name="Rectangle 9"/>
          <p:cNvSpPr/>
          <p:nvPr/>
        </p:nvSpPr>
        <p:spPr>
          <a:xfrm>
            <a:off x="2176272" y="2148840"/>
            <a:ext cx="841248" cy="9144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322576" y="2441448"/>
            <a:ext cx="548640" cy="228600"/>
          </a:xfrm>
          <a:prstGeom prst="rect">
            <a:avLst/>
          </a:prstGeom>
          <a:noFill/>
        </p:spPr>
        <p:txBody>
          <a:bodyPr wrap="square">
            <a:normAutofit/>
          </a:bodyPr>
          <a:lstStyle/>
          <a:p>
            <a:pPr algn="ctr"/>
            <a:r>
              <a:rPr sz="1800" b="1" i="0">
                <a:solidFill>
                  <a:srgbClr val="10202B"/>
                </a:solidFill>
                <a:latin typeface="Aptos"/>
              </a:rPr>
              <a:t>TS2</a:t>
            </a:r>
          </a:p>
        </p:txBody>
      </p:sp>
      <p:sp>
        <p:nvSpPr>
          <p:cNvPr id="12" name="Rectangle 11"/>
          <p:cNvSpPr/>
          <p:nvPr/>
        </p:nvSpPr>
        <p:spPr>
          <a:xfrm>
            <a:off x="3163824" y="2148840"/>
            <a:ext cx="841248" cy="914400"/>
          </a:xfrm>
          <a:prstGeom prst="rect">
            <a:avLst/>
          </a:prstGeom>
          <a:solidFill>
            <a:srgbClr val="0D6F9F"/>
          </a:solidFill>
          <a:ln>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310128" y="2441448"/>
            <a:ext cx="548640" cy="228600"/>
          </a:xfrm>
          <a:prstGeom prst="rect">
            <a:avLst/>
          </a:prstGeom>
          <a:noFill/>
        </p:spPr>
        <p:txBody>
          <a:bodyPr wrap="square">
            <a:normAutofit/>
          </a:bodyPr>
          <a:lstStyle/>
          <a:p>
            <a:pPr algn="ctr"/>
            <a:r>
              <a:rPr sz="1800" b="1" i="0">
                <a:solidFill>
                  <a:srgbClr val="FFFFFF"/>
                </a:solidFill>
                <a:latin typeface="Aptos"/>
              </a:rPr>
              <a:t>TS1</a:t>
            </a:r>
          </a:p>
        </p:txBody>
      </p:sp>
      <p:sp>
        <p:nvSpPr>
          <p:cNvPr id="14" name="Rectangle 13"/>
          <p:cNvSpPr/>
          <p:nvPr/>
        </p:nvSpPr>
        <p:spPr>
          <a:xfrm>
            <a:off x="4151376" y="2148840"/>
            <a:ext cx="841248" cy="9144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297680" y="2441448"/>
            <a:ext cx="548640" cy="228600"/>
          </a:xfrm>
          <a:prstGeom prst="rect">
            <a:avLst/>
          </a:prstGeom>
          <a:noFill/>
        </p:spPr>
        <p:txBody>
          <a:bodyPr wrap="square">
            <a:normAutofit/>
          </a:bodyPr>
          <a:lstStyle/>
          <a:p>
            <a:pPr algn="ctr"/>
            <a:r>
              <a:rPr sz="1800" b="1" i="0">
                <a:solidFill>
                  <a:srgbClr val="10202B"/>
                </a:solidFill>
                <a:latin typeface="Aptos"/>
              </a:rPr>
              <a:t>TS2</a:t>
            </a:r>
          </a:p>
        </p:txBody>
      </p:sp>
      <p:sp>
        <p:nvSpPr>
          <p:cNvPr id="16" name="Rectangle 15"/>
          <p:cNvSpPr/>
          <p:nvPr/>
        </p:nvSpPr>
        <p:spPr>
          <a:xfrm>
            <a:off x="5138928" y="2148840"/>
            <a:ext cx="841248" cy="914400"/>
          </a:xfrm>
          <a:prstGeom prst="rect">
            <a:avLst/>
          </a:prstGeom>
          <a:solidFill>
            <a:srgbClr val="0D6F9F"/>
          </a:solidFill>
          <a:ln>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285232" y="2441448"/>
            <a:ext cx="548640" cy="228600"/>
          </a:xfrm>
          <a:prstGeom prst="rect">
            <a:avLst/>
          </a:prstGeom>
          <a:noFill/>
        </p:spPr>
        <p:txBody>
          <a:bodyPr wrap="square">
            <a:normAutofit/>
          </a:bodyPr>
          <a:lstStyle/>
          <a:p>
            <a:pPr algn="ctr"/>
            <a:r>
              <a:rPr sz="1800" b="1" i="0">
                <a:solidFill>
                  <a:srgbClr val="FFFFFF"/>
                </a:solidFill>
                <a:latin typeface="Aptos"/>
              </a:rPr>
              <a:t>TS1</a:t>
            </a:r>
          </a:p>
        </p:txBody>
      </p:sp>
      <p:sp>
        <p:nvSpPr>
          <p:cNvPr id="18" name="Rectangle 17"/>
          <p:cNvSpPr/>
          <p:nvPr/>
        </p:nvSpPr>
        <p:spPr>
          <a:xfrm>
            <a:off x="6126480" y="2148840"/>
            <a:ext cx="841248" cy="9144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272784" y="2441448"/>
            <a:ext cx="548640" cy="228600"/>
          </a:xfrm>
          <a:prstGeom prst="rect">
            <a:avLst/>
          </a:prstGeom>
          <a:noFill/>
        </p:spPr>
        <p:txBody>
          <a:bodyPr wrap="square">
            <a:normAutofit/>
          </a:bodyPr>
          <a:lstStyle/>
          <a:p>
            <a:pPr algn="ctr"/>
            <a:r>
              <a:rPr sz="1800" b="1" i="0">
                <a:solidFill>
                  <a:srgbClr val="10202B"/>
                </a:solidFill>
                <a:latin typeface="Aptos"/>
              </a:rPr>
              <a:t>TS2</a:t>
            </a:r>
          </a:p>
        </p:txBody>
      </p:sp>
      <p:sp>
        <p:nvSpPr>
          <p:cNvPr id="20" name="Rectangle 19"/>
          <p:cNvSpPr/>
          <p:nvPr/>
        </p:nvSpPr>
        <p:spPr>
          <a:xfrm>
            <a:off x="7114032" y="2148840"/>
            <a:ext cx="841248" cy="914400"/>
          </a:xfrm>
          <a:prstGeom prst="rect">
            <a:avLst/>
          </a:prstGeom>
          <a:solidFill>
            <a:srgbClr val="0D6F9F"/>
          </a:solidFill>
          <a:ln>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7260336" y="2441448"/>
            <a:ext cx="548640" cy="228600"/>
          </a:xfrm>
          <a:prstGeom prst="rect">
            <a:avLst/>
          </a:prstGeom>
          <a:noFill/>
        </p:spPr>
        <p:txBody>
          <a:bodyPr wrap="square">
            <a:normAutofit/>
          </a:bodyPr>
          <a:lstStyle/>
          <a:p>
            <a:pPr algn="ctr"/>
            <a:r>
              <a:rPr sz="1800" b="1" i="0">
                <a:solidFill>
                  <a:srgbClr val="FFFFFF"/>
                </a:solidFill>
                <a:latin typeface="Aptos"/>
              </a:rPr>
              <a:t>TS1</a:t>
            </a:r>
          </a:p>
        </p:txBody>
      </p:sp>
      <p:sp>
        <p:nvSpPr>
          <p:cNvPr id="22" name="Rectangle 21"/>
          <p:cNvSpPr/>
          <p:nvPr/>
        </p:nvSpPr>
        <p:spPr>
          <a:xfrm>
            <a:off x="8101584" y="2148840"/>
            <a:ext cx="841248" cy="9144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247888" y="2441448"/>
            <a:ext cx="548640" cy="228600"/>
          </a:xfrm>
          <a:prstGeom prst="rect">
            <a:avLst/>
          </a:prstGeom>
          <a:noFill/>
        </p:spPr>
        <p:txBody>
          <a:bodyPr wrap="square">
            <a:normAutofit/>
          </a:bodyPr>
          <a:lstStyle/>
          <a:p>
            <a:pPr algn="ctr"/>
            <a:r>
              <a:rPr sz="1800" b="1" i="0">
                <a:solidFill>
                  <a:srgbClr val="10202B"/>
                </a:solidFill>
                <a:latin typeface="Aptos"/>
              </a:rPr>
              <a:t>TS2</a:t>
            </a:r>
          </a:p>
        </p:txBody>
      </p:sp>
      <p:sp>
        <p:nvSpPr>
          <p:cNvPr id="24" name="Rectangle 23"/>
          <p:cNvSpPr/>
          <p:nvPr/>
        </p:nvSpPr>
        <p:spPr>
          <a:xfrm>
            <a:off x="9089136" y="2148840"/>
            <a:ext cx="841248" cy="914400"/>
          </a:xfrm>
          <a:prstGeom prst="rect">
            <a:avLst/>
          </a:prstGeom>
          <a:solidFill>
            <a:srgbClr val="0D6F9F"/>
          </a:solidFill>
          <a:ln>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235440" y="2441448"/>
            <a:ext cx="548640" cy="228600"/>
          </a:xfrm>
          <a:prstGeom prst="rect">
            <a:avLst/>
          </a:prstGeom>
          <a:noFill/>
        </p:spPr>
        <p:txBody>
          <a:bodyPr wrap="square">
            <a:normAutofit/>
          </a:bodyPr>
          <a:lstStyle/>
          <a:p>
            <a:pPr algn="ctr"/>
            <a:r>
              <a:rPr sz="1800" b="1" i="0">
                <a:solidFill>
                  <a:srgbClr val="FFFFFF"/>
                </a:solidFill>
                <a:latin typeface="Aptos"/>
              </a:rPr>
              <a:t>TS1</a:t>
            </a:r>
          </a:p>
        </p:txBody>
      </p:sp>
      <p:sp>
        <p:nvSpPr>
          <p:cNvPr id="26" name="Rectangle 25"/>
          <p:cNvSpPr/>
          <p:nvPr/>
        </p:nvSpPr>
        <p:spPr>
          <a:xfrm>
            <a:off x="10076688" y="2148840"/>
            <a:ext cx="841248" cy="914400"/>
          </a:xfrm>
          <a:prstGeom prst="rect">
            <a:avLst/>
          </a:prstGeom>
          <a:solidFill>
            <a:srgbClr val="F6B83F"/>
          </a:solidFill>
          <a:ln>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0222992" y="2441448"/>
            <a:ext cx="548640" cy="228600"/>
          </a:xfrm>
          <a:prstGeom prst="rect">
            <a:avLst/>
          </a:prstGeom>
          <a:noFill/>
        </p:spPr>
        <p:txBody>
          <a:bodyPr wrap="square">
            <a:normAutofit/>
          </a:bodyPr>
          <a:lstStyle/>
          <a:p>
            <a:pPr algn="ctr"/>
            <a:r>
              <a:rPr sz="1800" b="1" i="0">
                <a:solidFill>
                  <a:srgbClr val="10202B"/>
                </a:solidFill>
                <a:latin typeface="Aptos"/>
              </a:rPr>
              <a:t>TS2</a:t>
            </a:r>
          </a:p>
        </p:txBody>
      </p:sp>
      <p:sp>
        <p:nvSpPr>
          <p:cNvPr id="28" name="TextBox 27"/>
          <p:cNvSpPr txBox="1"/>
          <p:nvPr/>
        </p:nvSpPr>
        <p:spPr>
          <a:xfrm>
            <a:off x="1234440" y="3931920"/>
            <a:ext cx="9875520" cy="640080"/>
          </a:xfrm>
          <a:prstGeom prst="rect">
            <a:avLst/>
          </a:prstGeom>
          <a:noFill/>
        </p:spPr>
        <p:txBody>
          <a:bodyPr wrap="square">
            <a:normAutofit/>
          </a:bodyPr>
          <a:lstStyle/>
          <a:p>
            <a:pPr algn="ctr"/>
            <a:r>
              <a:rPr sz="2400" b="1" i="0">
                <a:solidFill>
                  <a:srgbClr val="082033"/>
                </a:solidFill>
                <a:latin typeface="Aptos"/>
              </a:rPr>
              <a:t>The repeater rapidly alternates slots. To operators, it feels like two virtual repeaters sharing one channel.</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Talkgroups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19</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Talkgroups are virtual rooms.
They route who hears you.</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Course Roadmap</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02</a:t>
            </a:r>
          </a:p>
        </p:txBody>
      </p:sp>
      <p:sp>
        <p:nvSpPr>
          <p:cNvPr id="6" name="Rectangle 5"/>
          <p:cNvSpPr/>
          <p:nvPr/>
        </p:nvSpPr>
        <p:spPr>
          <a:xfrm>
            <a:off x="594360" y="1325880"/>
            <a:ext cx="9144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67512" y="1399032"/>
            <a:ext cx="777240" cy="182880"/>
          </a:xfrm>
          <a:prstGeom prst="rect">
            <a:avLst/>
          </a:prstGeom>
          <a:noFill/>
        </p:spPr>
        <p:txBody>
          <a:bodyPr wrap="square">
            <a:normAutofit/>
          </a:bodyPr>
          <a:lstStyle/>
          <a:p>
            <a:pPr algn="l"/>
            <a:r>
              <a:rPr sz="1150" b="1" i="0">
                <a:solidFill>
                  <a:srgbClr val="FFFFFF"/>
                </a:solidFill>
                <a:latin typeface="Aptos"/>
              </a:rPr>
              <a:t>Module</a:t>
            </a:r>
          </a:p>
        </p:txBody>
      </p:sp>
      <p:sp>
        <p:nvSpPr>
          <p:cNvPr id="8" name="Rectangle 7"/>
          <p:cNvSpPr/>
          <p:nvPr/>
        </p:nvSpPr>
        <p:spPr>
          <a:xfrm>
            <a:off x="1508760" y="1325880"/>
            <a:ext cx="76809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581912" y="1399032"/>
            <a:ext cx="7543800" cy="182880"/>
          </a:xfrm>
          <a:prstGeom prst="rect">
            <a:avLst/>
          </a:prstGeom>
          <a:noFill/>
        </p:spPr>
        <p:txBody>
          <a:bodyPr wrap="square">
            <a:normAutofit/>
          </a:bodyPr>
          <a:lstStyle/>
          <a:p>
            <a:pPr algn="l"/>
            <a:r>
              <a:rPr sz="1150" b="1" i="0">
                <a:solidFill>
                  <a:srgbClr val="FFFFFF"/>
                </a:solidFill>
                <a:latin typeface="Aptos"/>
              </a:rPr>
              <a:t>Subject</a:t>
            </a:r>
          </a:p>
        </p:txBody>
      </p:sp>
      <p:sp>
        <p:nvSpPr>
          <p:cNvPr id="10" name="Rectangle 9"/>
          <p:cNvSpPr/>
          <p:nvPr/>
        </p:nvSpPr>
        <p:spPr>
          <a:xfrm>
            <a:off x="9189720" y="1325880"/>
            <a:ext cx="18288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262872" y="1399032"/>
            <a:ext cx="1691640" cy="182880"/>
          </a:xfrm>
          <a:prstGeom prst="rect">
            <a:avLst/>
          </a:prstGeom>
          <a:noFill/>
        </p:spPr>
        <p:txBody>
          <a:bodyPr wrap="square">
            <a:normAutofit/>
          </a:bodyPr>
          <a:lstStyle/>
          <a:p>
            <a:pPr algn="l"/>
            <a:r>
              <a:rPr sz="1150" b="1" i="0">
                <a:solidFill>
                  <a:srgbClr val="FFFFFF"/>
                </a:solidFill>
                <a:latin typeface="Aptos"/>
              </a:rPr>
              <a:t>Time</a:t>
            </a:r>
          </a:p>
        </p:txBody>
      </p:sp>
      <p:sp>
        <p:nvSpPr>
          <p:cNvPr id="12" name="Rectangle 11"/>
          <p:cNvSpPr/>
          <p:nvPr/>
        </p:nvSpPr>
        <p:spPr>
          <a:xfrm>
            <a:off x="594360" y="173736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67512" y="1801368"/>
            <a:ext cx="777240" cy="201168"/>
          </a:xfrm>
          <a:prstGeom prst="rect">
            <a:avLst/>
          </a:prstGeom>
          <a:noFill/>
        </p:spPr>
        <p:txBody>
          <a:bodyPr wrap="square">
            <a:normAutofit/>
          </a:bodyPr>
          <a:lstStyle/>
          <a:p>
            <a:pPr algn="l"/>
            <a:r>
              <a:rPr sz="1050" b="1" i="0">
                <a:solidFill>
                  <a:srgbClr val="10202B"/>
                </a:solidFill>
                <a:latin typeface="Aptos"/>
              </a:rPr>
              <a:t>1</a:t>
            </a:r>
          </a:p>
        </p:txBody>
      </p:sp>
      <p:sp>
        <p:nvSpPr>
          <p:cNvPr id="14" name="Rectangle 13"/>
          <p:cNvSpPr/>
          <p:nvPr/>
        </p:nvSpPr>
        <p:spPr>
          <a:xfrm>
            <a:off x="1508760" y="1737360"/>
            <a:ext cx="7680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1581912" y="1801368"/>
            <a:ext cx="7543800" cy="201168"/>
          </a:xfrm>
          <a:prstGeom prst="rect">
            <a:avLst/>
          </a:prstGeom>
          <a:noFill/>
        </p:spPr>
        <p:txBody>
          <a:bodyPr wrap="square">
            <a:normAutofit/>
          </a:bodyPr>
          <a:lstStyle/>
          <a:p>
            <a:pPr algn="l"/>
            <a:r>
              <a:rPr sz="1050" b="0" i="0">
                <a:solidFill>
                  <a:srgbClr val="10202B"/>
                </a:solidFill>
                <a:latin typeface="Aptos"/>
              </a:rPr>
              <a:t>Introduction to DMR</a:t>
            </a:r>
          </a:p>
        </p:txBody>
      </p:sp>
      <p:sp>
        <p:nvSpPr>
          <p:cNvPr id="16" name="Rectangle 15"/>
          <p:cNvSpPr/>
          <p:nvPr/>
        </p:nvSpPr>
        <p:spPr>
          <a:xfrm>
            <a:off x="9189720" y="173736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262872" y="1801368"/>
            <a:ext cx="1691640" cy="201168"/>
          </a:xfrm>
          <a:prstGeom prst="rect">
            <a:avLst/>
          </a:prstGeom>
          <a:noFill/>
        </p:spPr>
        <p:txBody>
          <a:bodyPr wrap="square">
            <a:normAutofit/>
          </a:bodyPr>
          <a:lstStyle/>
          <a:p>
            <a:pPr algn="l"/>
            <a:r>
              <a:rPr sz="1050" b="0" i="0">
                <a:solidFill>
                  <a:srgbClr val="10202B"/>
                </a:solidFill>
                <a:latin typeface="Aptos"/>
              </a:rPr>
              <a:t>30 min</a:t>
            </a:r>
          </a:p>
        </p:txBody>
      </p:sp>
      <p:sp>
        <p:nvSpPr>
          <p:cNvPr id="18" name="Rectangle 17"/>
          <p:cNvSpPr/>
          <p:nvPr/>
        </p:nvSpPr>
        <p:spPr>
          <a:xfrm>
            <a:off x="594360" y="214884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 y="2212848"/>
            <a:ext cx="777240" cy="201168"/>
          </a:xfrm>
          <a:prstGeom prst="rect">
            <a:avLst/>
          </a:prstGeom>
          <a:noFill/>
        </p:spPr>
        <p:txBody>
          <a:bodyPr wrap="square">
            <a:normAutofit/>
          </a:bodyPr>
          <a:lstStyle/>
          <a:p>
            <a:pPr algn="l"/>
            <a:r>
              <a:rPr sz="1050" b="1" i="0">
                <a:solidFill>
                  <a:srgbClr val="10202B"/>
                </a:solidFill>
                <a:latin typeface="Aptos"/>
              </a:rPr>
              <a:t>2</a:t>
            </a:r>
          </a:p>
        </p:txBody>
      </p:sp>
      <p:sp>
        <p:nvSpPr>
          <p:cNvPr id="20" name="Rectangle 19"/>
          <p:cNvSpPr/>
          <p:nvPr/>
        </p:nvSpPr>
        <p:spPr>
          <a:xfrm>
            <a:off x="1508760" y="2148840"/>
            <a:ext cx="7680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581912" y="2212848"/>
            <a:ext cx="7543800" cy="201168"/>
          </a:xfrm>
          <a:prstGeom prst="rect">
            <a:avLst/>
          </a:prstGeom>
          <a:noFill/>
        </p:spPr>
        <p:txBody>
          <a:bodyPr wrap="square">
            <a:normAutofit/>
          </a:bodyPr>
          <a:lstStyle/>
          <a:p>
            <a:pPr algn="l"/>
            <a:r>
              <a:rPr sz="1050" b="0" i="0">
                <a:solidFill>
                  <a:srgbClr val="10202B"/>
                </a:solidFill>
                <a:latin typeface="Aptos"/>
              </a:rPr>
              <a:t>RF repeaters vs hotspots</a:t>
            </a:r>
          </a:p>
        </p:txBody>
      </p:sp>
      <p:sp>
        <p:nvSpPr>
          <p:cNvPr id="22" name="Rectangle 21"/>
          <p:cNvSpPr/>
          <p:nvPr/>
        </p:nvSpPr>
        <p:spPr>
          <a:xfrm>
            <a:off x="9189720" y="214884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262872" y="2212848"/>
            <a:ext cx="1691640" cy="201168"/>
          </a:xfrm>
          <a:prstGeom prst="rect">
            <a:avLst/>
          </a:prstGeom>
          <a:noFill/>
        </p:spPr>
        <p:txBody>
          <a:bodyPr wrap="square">
            <a:normAutofit/>
          </a:bodyPr>
          <a:lstStyle/>
          <a:p>
            <a:pPr algn="l"/>
            <a:r>
              <a:rPr sz="1050" b="0" i="0">
                <a:solidFill>
                  <a:srgbClr val="10202B"/>
                </a:solidFill>
                <a:latin typeface="Aptos"/>
              </a:rPr>
              <a:t>45 min</a:t>
            </a:r>
          </a:p>
        </p:txBody>
      </p:sp>
      <p:sp>
        <p:nvSpPr>
          <p:cNvPr id="24" name="Rectangle 23"/>
          <p:cNvSpPr/>
          <p:nvPr/>
        </p:nvSpPr>
        <p:spPr>
          <a:xfrm>
            <a:off x="594360" y="256032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67512" y="2624328"/>
            <a:ext cx="777240" cy="201168"/>
          </a:xfrm>
          <a:prstGeom prst="rect">
            <a:avLst/>
          </a:prstGeom>
          <a:noFill/>
        </p:spPr>
        <p:txBody>
          <a:bodyPr wrap="square">
            <a:normAutofit/>
          </a:bodyPr>
          <a:lstStyle/>
          <a:p>
            <a:pPr algn="l"/>
            <a:r>
              <a:rPr sz="1050" b="1" i="0">
                <a:solidFill>
                  <a:srgbClr val="10202B"/>
                </a:solidFill>
                <a:latin typeface="Aptos"/>
              </a:rPr>
              <a:t>3</a:t>
            </a:r>
          </a:p>
        </p:txBody>
      </p:sp>
      <p:sp>
        <p:nvSpPr>
          <p:cNvPr id="26" name="Rectangle 25"/>
          <p:cNvSpPr/>
          <p:nvPr/>
        </p:nvSpPr>
        <p:spPr>
          <a:xfrm>
            <a:off x="1508760" y="2560320"/>
            <a:ext cx="7680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581912" y="2624328"/>
            <a:ext cx="7543800" cy="201168"/>
          </a:xfrm>
          <a:prstGeom prst="rect">
            <a:avLst/>
          </a:prstGeom>
          <a:noFill/>
        </p:spPr>
        <p:txBody>
          <a:bodyPr wrap="square">
            <a:normAutofit/>
          </a:bodyPr>
          <a:lstStyle/>
          <a:p>
            <a:pPr algn="l"/>
            <a:r>
              <a:rPr sz="1050" b="0" i="0">
                <a:solidFill>
                  <a:srgbClr val="10202B"/>
                </a:solidFill>
                <a:latin typeface="Aptos"/>
              </a:rPr>
              <a:t>Core DMR concepts</a:t>
            </a:r>
          </a:p>
        </p:txBody>
      </p:sp>
      <p:sp>
        <p:nvSpPr>
          <p:cNvPr id="28" name="Rectangle 27"/>
          <p:cNvSpPr/>
          <p:nvPr/>
        </p:nvSpPr>
        <p:spPr>
          <a:xfrm>
            <a:off x="9189720" y="256032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9262872" y="2624328"/>
            <a:ext cx="1691640" cy="201168"/>
          </a:xfrm>
          <a:prstGeom prst="rect">
            <a:avLst/>
          </a:prstGeom>
          <a:noFill/>
        </p:spPr>
        <p:txBody>
          <a:bodyPr wrap="square">
            <a:normAutofit/>
          </a:bodyPr>
          <a:lstStyle/>
          <a:p>
            <a:pPr algn="l"/>
            <a:r>
              <a:rPr sz="1050" b="0" i="0">
                <a:solidFill>
                  <a:srgbClr val="10202B"/>
                </a:solidFill>
                <a:latin typeface="Aptos"/>
              </a:rPr>
              <a:t>60 min</a:t>
            </a:r>
          </a:p>
        </p:txBody>
      </p:sp>
      <p:sp>
        <p:nvSpPr>
          <p:cNvPr id="30" name="Rectangle 29"/>
          <p:cNvSpPr/>
          <p:nvPr/>
        </p:nvSpPr>
        <p:spPr>
          <a:xfrm>
            <a:off x="594360" y="297180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67512" y="3035808"/>
            <a:ext cx="777240" cy="201168"/>
          </a:xfrm>
          <a:prstGeom prst="rect">
            <a:avLst/>
          </a:prstGeom>
          <a:noFill/>
        </p:spPr>
        <p:txBody>
          <a:bodyPr wrap="square">
            <a:normAutofit/>
          </a:bodyPr>
          <a:lstStyle/>
          <a:p>
            <a:pPr algn="l"/>
            <a:r>
              <a:rPr sz="1050" b="1" i="0">
                <a:solidFill>
                  <a:srgbClr val="10202B"/>
                </a:solidFill>
                <a:latin typeface="Aptos"/>
              </a:rPr>
              <a:t>4</a:t>
            </a:r>
          </a:p>
        </p:txBody>
      </p:sp>
      <p:sp>
        <p:nvSpPr>
          <p:cNvPr id="32" name="Rectangle 31"/>
          <p:cNvSpPr/>
          <p:nvPr/>
        </p:nvSpPr>
        <p:spPr>
          <a:xfrm>
            <a:off x="1508760" y="2971800"/>
            <a:ext cx="7680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581912" y="3035808"/>
            <a:ext cx="7543800" cy="201168"/>
          </a:xfrm>
          <a:prstGeom prst="rect">
            <a:avLst/>
          </a:prstGeom>
          <a:noFill/>
        </p:spPr>
        <p:txBody>
          <a:bodyPr wrap="square">
            <a:normAutofit/>
          </a:bodyPr>
          <a:lstStyle/>
          <a:p>
            <a:pPr algn="l"/>
            <a:r>
              <a:rPr sz="1050" b="0" i="0">
                <a:solidFill>
                  <a:srgbClr val="10202B"/>
                </a:solidFill>
                <a:latin typeface="Aptos"/>
              </a:rPr>
              <a:t>Talk groups &amp; routing</a:t>
            </a:r>
          </a:p>
        </p:txBody>
      </p:sp>
      <p:sp>
        <p:nvSpPr>
          <p:cNvPr id="34" name="Rectangle 33"/>
          <p:cNvSpPr/>
          <p:nvPr/>
        </p:nvSpPr>
        <p:spPr>
          <a:xfrm>
            <a:off x="9189720" y="297180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9262872" y="3035808"/>
            <a:ext cx="1691640" cy="201168"/>
          </a:xfrm>
          <a:prstGeom prst="rect">
            <a:avLst/>
          </a:prstGeom>
          <a:noFill/>
        </p:spPr>
        <p:txBody>
          <a:bodyPr wrap="square">
            <a:normAutofit/>
          </a:bodyPr>
          <a:lstStyle/>
          <a:p>
            <a:pPr algn="l"/>
            <a:r>
              <a:rPr sz="1050" b="0" i="0">
                <a:solidFill>
                  <a:srgbClr val="10202B"/>
                </a:solidFill>
                <a:latin typeface="Aptos"/>
              </a:rPr>
              <a:t>45 min</a:t>
            </a:r>
          </a:p>
        </p:txBody>
      </p:sp>
      <p:sp>
        <p:nvSpPr>
          <p:cNvPr id="36" name="Rectangle 35"/>
          <p:cNvSpPr/>
          <p:nvPr/>
        </p:nvSpPr>
        <p:spPr>
          <a:xfrm>
            <a:off x="594360" y="338328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67512" y="3447288"/>
            <a:ext cx="777240" cy="201168"/>
          </a:xfrm>
          <a:prstGeom prst="rect">
            <a:avLst/>
          </a:prstGeom>
          <a:noFill/>
        </p:spPr>
        <p:txBody>
          <a:bodyPr wrap="square">
            <a:normAutofit/>
          </a:bodyPr>
          <a:lstStyle/>
          <a:p>
            <a:pPr algn="l"/>
            <a:r>
              <a:rPr sz="1050" b="1" i="0">
                <a:solidFill>
                  <a:srgbClr val="10202B"/>
                </a:solidFill>
                <a:latin typeface="Aptos"/>
              </a:rPr>
              <a:t>5</a:t>
            </a:r>
          </a:p>
        </p:txBody>
      </p:sp>
      <p:sp>
        <p:nvSpPr>
          <p:cNvPr id="38" name="Rectangle 37"/>
          <p:cNvSpPr/>
          <p:nvPr/>
        </p:nvSpPr>
        <p:spPr>
          <a:xfrm>
            <a:off x="1508760" y="3383280"/>
            <a:ext cx="7680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1581912" y="3447288"/>
            <a:ext cx="7543800" cy="201168"/>
          </a:xfrm>
          <a:prstGeom prst="rect">
            <a:avLst/>
          </a:prstGeom>
          <a:noFill/>
        </p:spPr>
        <p:txBody>
          <a:bodyPr wrap="square">
            <a:normAutofit/>
          </a:bodyPr>
          <a:lstStyle/>
          <a:p>
            <a:pPr algn="l"/>
            <a:r>
              <a:rPr sz="1050" b="0" i="0">
                <a:solidFill>
                  <a:srgbClr val="10202B"/>
                </a:solidFill>
                <a:latin typeface="Aptos"/>
              </a:rPr>
              <a:t>Static vs dynamic talkgroups</a:t>
            </a:r>
          </a:p>
        </p:txBody>
      </p:sp>
      <p:sp>
        <p:nvSpPr>
          <p:cNvPr id="40" name="Rectangle 39"/>
          <p:cNvSpPr/>
          <p:nvPr/>
        </p:nvSpPr>
        <p:spPr>
          <a:xfrm>
            <a:off x="9189720" y="338328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9262872" y="3447288"/>
            <a:ext cx="1691640" cy="201168"/>
          </a:xfrm>
          <a:prstGeom prst="rect">
            <a:avLst/>
          </a:prstGeom>
          <a:noFill/>
        </p:spPr>
        <p:txBody>
          <a:bodyPr wrap="square">
            <a:normAutofit/>
          </a:bodyPr>
          <a:lstStyle/>
          <a:p>
            <a:pPr algn="l"/>
            <a:r>
              <a:rPr sz="1050" b="0" i="0">
                <a:solidFill>
                  <a:srgbClr val="10202B"/>
                </a:solidFill>
                <a:latin typeface="Aptos"/>
              </a:rPr>
              <a:t>30 min</a:t>
            </a:r>
          </a:p>
        </p:txBody>
      </p:sp>
      <p:sp>
        <p:nvSpPr>
          <p:cNvPr id="42" name="Rectangle 41"/>
          <p:cNvSpPr/>
          <p:nvPr/>
        </p:nvSpPr>
        <p:spPr>
          <a:xfrm>
            <a:off x="594360" y="379476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TextBox 42"/>
          <p:cNvSpPr txBox="1"/>
          <p:nvPr/>
        </p:nvSpPr>
        <p:spPr>
          <a:xfrm>
            <a:off x="667512" y="3858768"/>
            <a:ext cx="777240" cy="201168"/>
          </a:xfrm>
          <a:prstGeom prst="rect">
            <a:avLst/>
          </a:prstGeom>
          <a:noFill/>
        </p:spPr>
        <p:txBody>
          <a:bodyPr wrap="square">
            <a:normAutofit/>
          </a:bodyPr>
          <a:lstStyle/>
          <a:p>
            <a:pPr algn="l"/>
            <a:r>
              <a:rPr sz="1050" b="1" i="0">
                <a:solidFill>
                  <a:srgbClr val="10202B"/>
                </a:solidFill>
                <a:latin typeface="Aptos"/>
              </a:rPr>
              <a:t>6</a:t>
            </a:r>
          </a:p>
        </p:txBody>
      </p:sp>
      <p:sp>
        <p:nvSpPr>
          <p:cNvPr id="44" name="Rectangle 43"/>
          <p:cNvSpPr/>
          <p:nvPr/>
        </p:nvSpPr>
        <p:spPr>
          <a:xfrm>
            <a:off x="1508760" y="3794760"/>
            <a:ext cx="7680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1581912" y="3858768"/>
            <a:ext cx="7543800" cy="201168"/>
          </a:xfrm>
          <a:prstGeom prst="rect">
            <a:avLst/>
          </a:prstGeom>
          <a:noFill/>
        </p:spPr>
        <p:txBody>
          <a:bodyPr wrap="square">
            <a:normAutofit/>
          </a:bodyPr>
          <a:lstStyle/>
          <a:p>
            <a:pPr algn="l"/>
            <a:r>
              <a:rPr sz="1050" b="0" i="0">
                <a:solidFill>
                  <a:srgbClr val="10202B"/>
                </a:solidFill>
                <a:latin typeface="Aptos"/>
              </a:rPr>
              <a:t>Codeplug programming</a:t>
            </a:r>
          </a:p>
        </p:txBody>
      </p:sp>
      <p:sp>
        <p:nvSpPr>
          <p:cNvPr id="46" name="Rectangle 45"/>
          <p:cNvSpPr/>
          <p:nvPr/>
        </p:nvSpPr>
        <p:spPr>
          <a:xfrm>
            <a:off x="9189720" y="379476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9262872" y="3858768"/>
            <a:ext cx="1691640" cy="201168"/>
          </a:xfrm>
          <a:prstGeom prst="rect">
            <a:avLst/>
          </a:prstGeom>
          <a:noFill/>
        </p:spPr>
        <p:txBody>
          <a:bodyPr wrap="square">
            <a:normAutofit/>
          </a:bodyPr>
          <a:lstStyle/>
          <a:p>
            <a:pPr algn="l"/>
            <a:r>
              <a:rPr sz="1050" b="0" i="0">
                <a:solidFill>
                  <a:srgbClr val="10202B"/>
                </a:solidFill>
                <a:latin typeface="Aptos"/>
              </a:rPr>
              <a:t>90 min</a:t>
            </a:r>
          </a:p>
        </p:txBody>
      </p:sp>
      <p:sp>
        <p:nvSpPr>
          <p:cNvPr id="48" name="Rectangle 47"/>
          <p:cNvSpPr/>
          <p:nvPr/>
        </p:nvSpPr>
        <p:spPr>
          <a:xfrm>
            <a:off x="594360" y="420624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67512" y="4270248"/>
            <a:ext cx="777240" cy="201168"/>
          </a:xfrm>
          <a:prstGeom prst="rect">
            <a:avLst/>
          </a:prstGeom>
          <a:noFill/>
        </p:spPr>
        <p:txBody>
          <a:bodyPr wrap="square">
            <a:normAutofit/>
          </a:bodyPr>
          <a:lstStyle/>
          <a:p>
            <a:pPr algn="l"/>
            <a:r>
              <a:rPr sz="1050" b="1" i="0">
                <a:solidFill>
                  <a:srgbClr val="10202B"/>
                </a:solidFill>
                <a:latin typeface="Aptos"/>
              </a:rPr>
              <a:t>7</a:t>
            </a:r>
          </a:p>
        </p:txBody>
      </p:sp>
      <p:sp>
        <p:nvSpPr>
          <p:cNvPr id="50" name="Rectangle 49"/>
          <p:cNvSpPr/>
          <p:nvPr/>
        </p:nvSpPr>
        <p:spPr>
          <a:xfrm>
            <a:off x="1508760" y="4206240"/>
            <a:ext cx="7680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1" name="TextBox 50"/>
          <p:cNvSpPr txBox="1"/>
          <p:nvPr/>
        </p:nvSpPr>
        <p:spPr>
          <a:xfrm>
            <a:off x="1581912" y="4270248"/>
            <a:ext cx="7543800" cy="201168"/>
          </a:xfrm>
          <a:prstGeom prst="rect">
            <a:avLst/>
          </a:prstGeom>
          <a:noFill/>
        </p:spPr>
        <p:txBody>
          <a:bodyPr wrap="square">
            <a:normAutofit/>
          </a:bodyPr>
          <a:lstStyle/>
          <a:p>
            <a:pPr algn="l"/>
            <a:r>
              <a:rPr sz="1050" b="0" i="0">
                <a:solidFill>
                  <a:srgbClr val="10202B"/>
                </a:solidFill>
                <a:latin typeface="Aptos"/>
              </a:rPr>
              <a:t>Troubleshooting &amp; failure modes</a:t>
            </a:r>
          </a:p>
        </p:txBody>
      </p:sp>
      <p:sp>
        <p:nvSpPr>
          <p:cNvPr id="52" name="Rectangle 51"/>
          <p:cNvSpPr/>
          <p:nvPr/>
        </p:nvSpPr>
        <p:spPr>
          <a:xfrm>
            <a:off x="9189720" y="420624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3" name="TextBox 52"/>
          <p:cNvSpPr txBox="1"/>
          <p:nvPr/>
        </p:nvSpPr>
        <p:spPr>
          <a:xfrm>
            <a:off x="9262872" y="4270248"/>
            <a:ext cx="1691640" cy="201168"/>
          </a:xfrm>
          <a:prstGeom prst="rect">
            <a:avLst/>
          </a:prstGeom>
          <a:noFill/>
        </p:spPr>
        <p:txBody>
          <a:bodyPr wrap="square">
            <a:normAutofit/>
          </a:bodyPr>
          <a:lstStyle/>
          <a:p>
            <a:pPr algn="l"/>
            <a:r>
              <a:rPr sz="1050" b="0" i="0">
                <a:solidFill>
                  <a:srgbClr val="10202B"/>
                </a:solidFill>
                <a:latin typeface="Aptos"/>
              </a:rPr>
              <a:t>60 min</a:t>
            </a:r>
          </a:p>
        </p:txBody>
      </p:sp>
      <p:sp>
        <p:nvSpPr>
          <p:cNvPr id="54" name="Rectangle 53"/>
          <p:cNvSpPr/>
          <p:nvPr/>
        </p:nvSpPr>
        <p:spPr>
          <a:xfrm>
            <a:off x="594360" y="461772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TextBox 54"/>
          <p:cNvSpPr txBox="1"/>
          <p:nvPr/>
        </p:nvSpPr>
        <p:spPr>
          <a:xfrm>
            <a:off x="667512" y="4681728"/>
            <a:ext cx="777240" cy="201168"/>
          </a:xfrm>
          <a:prstGeom prst="rect">
            <a:avLst/>
          </a:prstGeom>
          <a:noFill/>
        </p:spPr>
        <p:txBody>
          <a:bodyPr wrap="square">
            <a:normAutofit/>
          </a:bodyPr>
          <a:lstStyle/>
          <a:p>
            <a:pPr algn="l"/>
            <a:r>
              <a:rPr sz="1050" b="1" i="0">
                <a:solidFill>
                  <a:srgbClr val="10202B"/>
                </a:solidFill>
                <a:latin typeface="Aptos"/>
              </a:rPr>
              <a:t>8</a:t>
            </a:r>
          </a:p>
        </p:txBody>
      </p:sp>
      <p:sp>
        <p:nvSpPr>
          <p:cNvPr id="56" name="Rectangle 55"/>
          <p:cNvSpPr/>
          <p:nvPr/>
        </p:nvSpPr>
        <p:spPr>
          <a:xfrm>
            <a:off x="1508760" y="4617720"/>
            <a:ext cx="7680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7" name="TextBox 56"/>
          <p:cNvSpPr txBox="1"/>
          <p:nvPr/>
        </p:nvSpPr>
        <p:spPr>
          <a:xfrm>
            <a:off x="1581912" y="4681728"/>
            <a:ext cx="7543800" cy="201168"/>
          </a:xfrm>
          <a:prstGeom prst="rect">
            <a:avLst/>
          </a:prstGeom>
          <a:noFill/>
        </p:spPr>
        <p:txBody>
          <a:bodyPr wrap="square">
            <a:normAutofit/>
          </a:bodyPr>
          <a:lstStyle/>
          <a:p>
            <a:pPr algn="l"/>
            <a:r>
              <a:rPr sz="1050" b="0" i="0">
                <a:solidFill>
                  <a:srgbClr val="10202B"/>
                </a:solidFill>
                <a:latin typeface="Aptos"/>
              </a:rPr>
              <a:t>Practical workshop</a:t>
            </a:r>
          </a:p>
        </p:txBody>
      </p:sp>
      <p:sp>
        <p:nvSpPr>
          <p:cNvPr id="58" name="Rectangle 57"/>
          <p:cNvSpPr/>
          <p:nvPr/>
        </p:nvSpPr>
        <p:spPr>
          <a:xfrm>
            <a:off x="9189720" y="461772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9262872" y="4681728"/>
            <a:ext cx="1691640" cy="201168"/>
          </a:xfrm>
          <a:prstGeom prst="rect">
            <a:avLst/>
          </a:prstGeom>
          <a:noFill/>
        </p:spPr>
        <p:txBody>
          <a:bodyPr wrap="square">
            <a:normAutofit/>
          </a:bodyPr>
          <a:lstStyle/>
          <a:p>
            <a:pPr algn="l"/>
            <a:r>
              <a:rPr sz="1050" b="0" i="0">
                <a:solidFill>
                  <a:srgbClr val="10202B"/>
                </a:solidFill>
                <a:latin typeface="Aptos"/>
              </a:rPr>
              <a:t>90 min</a:t>
            </a:r>
          </a:p>
        </p:txBody>
      </p:sp>
      <p:sp>
        <p:nvSpPr>
          <p:cNvPr id="60" name="Rectangle 59"/>
          <p:cNvSpPr/>
          <p:nvPr/>
        </p:nvSpPr>
        <p:spPr>
          <a:xfrm>
            <a:off x="594360" y="502920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TextBox 60"/>
          <p:cNvSpPr txBox="1"/>
          <p:nvPr/>
        </p:nvSpPr>
        <p:spPr>
          <a:xfrm>
            <a:off x="667512" y="5093208"/>
            <a:ext cx="777240" cy="201168"/>
          </a:xfrm>
          <a:prstGeom prst="rect">
            <a:avLst/>
          </a:prstGeom>
          <a:noFill/>
        </p:spPr>
        <p:txBody>
          <a:bodyPr wrap="square">
            <a:normAutofit/>
          </a:bodyPr>
          <a:lstStyle/>
          <a:p>
            <a:pPr algn="l"/>
            <a:r>
              <a:rPr sz="1050" b="1" i="0">
                <a:solidFill>
                  <a:srgbClr val="10202B"/>
                </a:solidFill>
                <a:latin typeface="Aptos"/>
              </a:rPr>
              <a:t>9</a:t>
            </a:r>
          </a:p>
        </p:txBody>
      </p:sp>
      <p:sp>
        <p:nvSpPr>
          <p:cNvPr id="62" name="Rectangle 61"/>
          <p:cNvSpPr/>
          <p:nvPr/>
        </p:nvSpPr>
        <p:spPr>
          <a:xfrm>
            <a:off x="1508760" y="5029200"/>
            <a:ext cx="7680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1581912" y="5093208"/>
            <a:ext cx="7543800" cy="201168"/>
          </a:xfrm>
          <a:prstGeom prst="rect">
            <a:avLst/>
          </a:prstGeom>
          <a:noFill/>
        </p:spPr>
        <p:txBody>
          <a:bodyPr wrap="square">
            <a:normAutofit/>
          </a:bodyPr>
          <a:lstStyle/>
          <a:p>
            <a:pPr algn="l"/>
            <a:r>
              <a:rPr sz="1050" b="0" i="0">
                <a:solidFill>
                  <a:srgbClr val="10202B"/>
                </a:solidFill>
                <a:latin typeface="Aptos"/>
              </a:rPr>
              <a:t>OBRA network operations</a:t>
            </a:r>
          </a:p>
        </p:txBody>
      </p:sp>
      <p:sp>
        <p:nvSpPr>
          <p:cNvPr id="64" name="Rectangle 63"/>
          <p:cNvSpPr/>
          <p:nvPr/>
        </p:nvSpPr>
        <p:spPr>
          <a:xfrm>
            <a:off x="9189720" y="502920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TextBox 64"/>
          <p:cNvSpPr txBox="1"/>
          <p:nvPr/>
        </p:nvSpPr>
        <p:spPr>
          <a:xfrm>
            <a:off x="9262872" y="5093208"/>
            <a:ext cx="1691640" cy="201168"/>
          </a:xfrm>
          <a:prstGeom prst="rect">
            <a:avLst/>
          </a:prstGeom>
          <a:noFill/>
        </p:spPr>
        <p:txBody>
          <a:bodyPr wrap="square">
            <a:normAutofit/>
          </a:bodyPr>
          <a:lstStyle/>
          <a:p>
            <a:pPr algn="l"/>
            <a:r>
              <a:rPr sz="1050" b="0" i="0">
                <a:solidFill>
                  <a:srgbClr val="10202B"/>
                </a:solidFill>
                <a:latin typeface="Aptos"/>
              </a:rPr>
              <a:t>30 min</a:t>
            </a:r>
          </a:p>
        </p:txBody>
      </p:sp>
      <p:sp>
        <p:nvSpPr>
          <p:cNvPr id="66" name="Rectangle 65"/>
          <p:cNvSpPr/>
          <p:nvPr/>
        </p:nvSpPr>
        <p:spPr>
          <a:xfrm>
            <a:off x="594360" y="544068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7" name="TextBox 66"/>
          <p:cNvSpPr txBox="1"/>
          <p:nvPr/>
        </p:nvSpPr>
        <p:spPr>
          <a:xfrm>
            <a:off x="667512" y="5504688"/>
            <a:ext cx="777240" cy="201168"/>
          </a:xfrm>
          <a:prstGeom prst="rect">
            <a:avLst/>
          </a:prstGeom>
          <a:noFill/>
        </p:spPr>
        <p:txBody>
          <a:bodyPr wrap="square">
            <a:normAutofit/>
          </a:bodyPr>
          <a:lstStyle/>
          <a:p>
            <a:pPr algn="l"/>
            <a:r>
              <a:rPr sz="1050" b="1" i="0">
                <a:solidFill>
                  <a:srgbClr val="10202B"/>
                </a:solidFill>
                <a:latin typeface="Aptos"/>
              </a:rPr>
              <a:t>10</a:t>
            </a:r>
          </a:p>
        </p:txBody>
      </p:sp>
      <p:sp>
        <p:nvSpPr>
          <p:cNvPr id="68" name="Rectangle 67"/>
          <p:cNvSpPr/>
          <p:nvPr/>
        </p:nvSpPr>
        <p:spPr>
          <a:xfrm>
            <a:off x="1508760" y="5440680"/>
            <a:ext cx="7680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9" name="TextBox 68"/>
          <p:cNvSpPr txBox="1"/>
          <p:nvPr/>
        </p:nvSpPr>
        <p:spPr>
          <a:xfrm>
            <a:off x="1581912" y="5504688"/>
            <a:ext cx="7543800" cy="201168"/>
          </a:xfrm>
          <a:prstGeom prst="rect">
            <a:avLst/>
          </a:prstGeom>
          <a:noFill/>
        </p:spPr>
        <p:txBody>
          <a:bodyPr wrap="square">
            <a:normAutofit/>
          </a:bodyPr>
          <a:lstStyle/>
          <a:p>
            <a:pPr algn="l"/>
            <a:r>
              <a:rPr sz="1050" b="0" i="0">
                <a:solidFill>
                  <a:srgbClr val="10202B"/>
                </a:solidFill>
                <a:latin typeface="Aptos"/>
              </a:rPr>
              <a:t>Practical directed net exercise</a:t>
            </a:r>
          </a:p>
        </p:txBody>
      </p:sp>
      <p:sp>
        <p:nvSpPr>
          <p:cNvPr id="70" name="Rectangle 69"/>
          <p:cNvSpPr/>
          <p:nvPr/>
        </p:nvSpPr>
        <p:spPr>
          <a:xfrm>
            <a:off x="9189720" y="544068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1" name="TextBox 70"/>
          <p:cNvSpPr txBox="1"/>
          <p:nvPr/>
        </p:nvSpPr>
        <p:spPr>
          <a:xfrm>
            <a:off x="9262872" y="5504688"/>
            <a:ext cx="1691640" cy="201168"/>
          </a:xfrm>
          <a:prstGeom prst="rect">
            <a:avLst/>
          </a:prstGeom>
          <a:noFill/>
        </p:spPr>
        <p:txBody>
          <a:bodyPr wrap="square">
            <a:normAutofit/>
          </a:bodyPr>
          <a:lstStyle/>
          <a:p>
            <a:pPr algn="l"/>
            <a:r>
              <a:rPr sz="1050" b="0" i="0">
                <a:solidFill>
                  <a:srgbClr val="10202B"/>
                </a:solidFill>
                <a:latin typeface="Aptos"/>
              </a:rPr>
              <a:t>45 min</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Talkgroup Routing Concept</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20</a:t>
            </a:r>
          </a:p>
        </p:txBody>
      </p:sp>
      <p:sp>
        <p:nvSpPr>
          <p:cNvPr id="7" name="Rounded Rectangle 6"/>
          <p:cNvSpPr/>
          <p:nvPr/>
        </p:nvSpPr>
        <p:spPr>
          <a:xfrm>
            <a:off x="685800" y="2743200"/>
            <a:ext cx="1645920" cy="77724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58952" y="2889504"/>
            <a:ext cx="1499616" cy="685800"/>
          </a:xfrm>
          <a:prstGeom prst="rect">
            <a:avLst/>
          </a:prstGeom>
          <a:noFill/>
        </p:spPr>
        <p:txBody>
          <a:bodyPr wrap="square">
            <a:normAutofit/>
          </a:bodyPr>
          <a:lstStyle/>
          <a:p>
            <a:pPr algn="ctr"/>
            <a:r>
              <a:rPr sz="1400" b="1" i="0">
                <a:solidFill>
                  <a:srgbClr val="082033"/>
                </a:solidFill>
                <a:latin typeface="Aptos"/>
              </a:rPr>
              <a:t>OBRA user
TG 31377</a:t>
            </a:r>
          </a:p>
        </p:txBody>
      </p:sp>
      <p:sp>
        <p:nvSpPr>
          <p:cNvPr id="9" name="Rounded Rectangle 8"/>
          <p:cNvSpPr/>
          <p:nvPr/>
        </p:nvSpPr>
        <p:spPr>
          <a:xfrm>
            <a:off x="2788920" y="2743200"/>
            <a:ext cx="164592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862072" y="2889504"/>
            <a:ext cx="1499616" cy="685800"/>
          </a:xfrm>
          <a:prstGeom prst="rect">
            <a:avLst/>
          </a:prstGeom>
          <a:noFill/>
        </p:spPr>
        <p:txBody>
          <a:bodyPr wrap="square">
            <a:normAutofit/>
          </a:bodyPr>
          <a:lstStyle/>
          <a:p>
            <a:pPr algn="ctr"/>
            <a:r>
              <a:rPr sz="1400" b="1" i="0">
                <a:solidFill>
                  <a:srgbClr val="082033"/>
                </a:solidFill>
                <a:latin typeface="Aptos"/>
              </a:rPr>
              <a:t>Local repeater</a:t>
            </a:r>
          </a:p>
        </p:txBody>
      </p:sp>
      <p:sp>
        <p:nvSpPr>
          <p:cNvPr id="11" name="Rounded Rectangle 10"/>
          <p:cNvSpPr/>
          <p:nvPr/>
        </p:nvSpPr>
        <p:spPr>
          <a:xfrm>
            <a:off x="4983480" y="2423160"/>
            <a:ext cx="1828800" cy="1417320"/>
          </a:xfrm>
          <a:prstGeom prst="roundRect">
            <a:avLst/>
          </a:prstGeom>
          <a:solidFill>
            <a:srgbClr val="082033"/>
          </a:solidFill>
          <a:ln w="19050">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056632" y="2569464"/>
            <a:ext cx="1682496" cy="1325880"/>
          </a:xfrm>
          <a:prstGeom prst="rect">
            <a:avLst/>
          </a:prstGeom>
          <a:noFill/>
        </p:spPr>
        <p:txBody>
          <a:bodyPr wrap="square">
            <a:normAutofit/>
          </a:bodyPr>
          <a:lstStyle/>
          <a:p>
            <a:pPr algn="ctr"/>
            <a:r>
              <a:rPr sz="1400" b="1" i="0">
                <a:solidFill>
                  <a:srgbClr val="FFFFFF"/>
                </a:solidFill>
                <a:latin typeface="Aptos"/>
              </a:rPr>
              <a:t>BrandMeister
server</a:t>
            </a:r>
          </a:p>
        </p:txBody>
      </p:sp>
      <p:sp>
        <p:nvSpPr>
          <p:cNvPr id="13" name="Rounded Rectangle 12"/>
          <p:cNvSpPr/>
          <p:nvPr/>
        </p:nvSpPr>
        <p:spPr>
          <a:xfrm>
            <a:off x="8229600" y="137160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302752" y="1517904"/>
            <a:ext cx="1362456" cy="594360"/>
          </a:xfrm>
          <a:prstGeom prst="rect">
            <a:avLst/>
          </a:prstGeom>
          <a:noFill/>
        </p:spPr>
        <p:txBody>
          <a:bodyPr wrap="square">
            <a:normAutofit/>
          </a:bodyPr>
          <a:lstStyle/>
          <a:p>
            <a:pPr algn="ctr"/>
            <a:r>
              <a:rPr sz="1400" b="1" i="0">
                <a:solidFill>
                  <a:srgbClr val="082033"/>
                </a:solidFill>
                <a:latin typeface="Aptos"/>
              </a:rPr>
              <a:t>TG 3139
NC</a:t>
            </a:r>
          </a:p>
        </p:txBody>
      </p:sp>
      <p:cxnSp>
        <p:nvCxnSpPr>
          <p:cNvPr id="15" name="Connector 14"/>
          <p:cNvCxnSpPr/>
          <p:nvPr/>
        </p:nvCxnSpPr>
        <p:spPr>
          <a:xfrm flipV="1">
            <a:off x="6812280" y="1719072"/>
            <a:ext cx="1325880" cy="1389888"/>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16" name="Rounded Rectangle 15"/>
          <p:cNvSpPr/>
          <p:nvPr/>
        </p:nvSpPr>
        <p:spPr>
          <a:xfrm>
            <a:off x="8229600" y="214884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02752" y="2295144"/>
            <a:ext cx="1362456" cy="594360"/>
          </a:xfrm>
          <a:prstGeom prst="rect">
            <a:avLst/>
          </a:prstGeom>
          <a:noFill/>
        </p:spPr>
        <p:txBody>
          <a:bodyPr wrap="square">
            <a:normAutofit/>
          </a:bodyPr>
          <a:lstStyle/>
          <a:p>
            <a:pPr algn="ctr"/>
            <a:r>
              <a:rPr sz="1400" b="1" i="0">
                <a:solidFill>
                  <a:srgbClr val="082033"/>
                </a:solidFill>
                <a:latin typeface="Aptos"/>
              </a:rPr>
              <a:t>TG 91
World</a:t>
            </a:r>
          </a:p>
        </p:txBody>
      </p:sp>
      <p:cxnSp>
        <p:nvCxnSpPr>
          <p:cNvPr id="18" name="Connector 17"/>
          <p:cNvCxnSpPr/>
          <p:nvPr/>
        </p:nvCxnSpPr>
        <p:spPr>
          <a:xfrm flipV="1">
            <a:off x="6812280" y="2496312"/>
            <a:ext cx="1325880" cy="612648"/>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8229600" y="384048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302752" y="3986784"/>
            <a:ext cx="1362456" cy="594360"/>
          </a:xfrm>
          <a:prstGeom prst="rect">
            <a:avLst/>
          </a:prstGeom>
          <a:noFill/>
        </p:spPr>
        <p:txBody>
          <a:bodyPr wrap="square">
            <a:normAutofit/>
          </a:bodyPr>
          <a:lstStyle/>
          <a:p>
            <a:pPr algn="ctr"/>
            <a:r>
              <a:rPr sz="1400" b="1" i="0">
                <a:solidFill>
                  <a:srgbClr val="082033"/>
                </a:solidFill>
                <a:latin typeface="Aptos"/>
              </a:rPr>
              <a:t>TG 31377
OBRA</a:t>
            </a:r>
          </a:p>
        </p:txBody>
      </p:sp>
      <p:cxnSp>
        <p:nvCxnSpPr>
          <p:cNvPr id="21" name="Connector 20"/>
          <p:cNvCxnSpPr/>
          <p:nvPr/>
        </p:nvCxnSpPr>
        <p:spPr>
          <a:xfrm>
            <a:off x="6812280" y="3108960"/>
            <a:ext cx="1325880" cy="1078992"/>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229600" y="461772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302752" y="4764024"/>
            <a:ext cx="1362456" cy="594360"/>
          </a:xfrm>
          <a:prstGeom prst="rect">
            <a:avLst/>
          </a:prstGeom>
          <a:noFill/>
        </p:spPr>
        <p:txBody>
          <a:bodyPr wrap="square">
            <a:normAutofit/>
          </a:bodyPr>
          <a:lstStyle/>
          <a:p>
            <a:pPr algn="ctr"/>
            <a:r>
              <a:rPr sz="1400" b="1" i="0">
                <a:solidFill>
                  <a:srgbClr val="082033"/>
                </a:solidFill>
                <a:latin typeface="Aptos"/>
              </a:rPr>
              <a:t>Hotspots</a:t>
            </a:r>
          </a:p>
        </p:txBody>
      </p:sp>
      <p:cxnSp>
        <p:nvCxnSpPr>
          <p:cNvPr id="24" name="Connector 23"/>
          <p:cNvCxnSpPr/>
          <p:nvPr/>
        </p:nvCxnSpPr>
        <p:spPr>
          <a:xfrm>
            <a:off x="6812280" y="3108960"/>
            <a:ext cx="1325880" cy="1856232"/>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5" name="Connector 24"/>
          <p:cNvCxnSpPr/>
          <p:nvPr/>
        </p:nvCxnSpPr>
        <p:spPr>
          <a:xfrm>
            <a:off x="2331720" y="3136392"/>
            <a:ext cx="41148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6" name="Connector 25"/>
          <p:cNvCxnSpPr/>
          <p:nvPr/>
        </p:nvCxnSpPr>
        <p:spPr>
          <a:xfrm>
            <a:off x="4434840" y="3136392"/>
            <a:ext cx="52120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1097280" y="5394960"/>
            <a:ext cx="9601200" cy="411480"/>
          </a:xfrm>
          <a:prstGeom prst="rect">
            <a:avLst/>
          </a:prstGeom>
          <a:noFill/>
        </p:spPr>
        <p:txBody>
          <a:bodyPr wrap="square">
            <a:normAutofit/>
          </a:bodyPr>
          <a:lstStyle/>
          <a:p>
            <a:pPr algn="ctr"/>
            <a:r>
              <a:rPr sz="2500" b="1" i="0">
                <a:solidFill>
                  <a:srgbClr val="082033"/>
                </a:solidFill>
                <a:latin typeface="Aptos"/>
              </a:rPr>
              <a:t>Talkgroups are routing labels, not separate frequencies.</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Radio ID and Contacts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21</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Each DMR operator uses a unique radio ID.</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Digital contacts define talkgroups or private calls.</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Contact lists help the radio display names and call signs.</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Radio ID errors can create confusion during networked operation.</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3</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The DMR Channel Recipe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22</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Frequency + Color Code + Time Slot + Talkgroup
All must match the intended system.</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4</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Talkgroups &amp; Routing</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How local, state, national, and global conversations move through the network.</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45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23</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4</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BrandMeister Routing Example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24</a:t>
            </a:r>
          </a:p>
        </p:txBody>
      </p:sp>
      <p:sp>
        <p:nvSpPr>
          <p:cNvPr id="7" name="Rounded Rectangle 6"/>
          <p:cNvSpPr/>
          <p:nvPr/>
        </p:nvSpPr>
        <p:spPr>
          <a:xfrm>
            <a:off x="685800" y="2743200"/>
            <a:ext cx="1645920" cy="77724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58952" y="2889504"/>
            <a:ext cx="1499616" cy="685800"/>
          </a:xfrm>
          <a:prstGeom prst="rect">
            <a:avLst/>
          </a:prstGeom>
          <a:noFill/>
        </p:spPr>
        <p:txBody>
          <a:bodyPr wrap="square">
            <a:normAutofit/>
          </a:bodyPr>
          <a:lstStyle/>
          <a:p>
            <a:pPr algn="ctr"/>
            <a:r>
              <a:rPr sz="1400" b="1" i="0">
                <a:solidFill>
                  <a:srgbClr val="082033"/>
                </a:solidFill>
                <a:latin typeface="Aptos"/>
              </a:rPr>
              <a:t>OBRA user
TG 31377</a:t>
            </a:r>
          </a:p>
        </p:txBody>
      </p:sp>
      <p:sp>
        <p:nvSpPr>
          <p:cNvPr id="9" name="Rounded Rectangle 8"/>
          <p:cNvSpPr/>
          <p:nvPr/>
        </p:nvSpPr>
        <p:spPr>
          <a:xfrm>
            <a:off x="2788920" y="2743200"/>
            <a:ext cx="164592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862072" y="2889504"/>
            <a:ext cx="1499616" cy="685800"/>
          </a:xfrm>
          <a:prstGeom prst="rect">
            <a:avLst/>
          </a:prstGeom>
          <a:noFill/>
        </p:spPr>
        <p:txBody>
          <a:bodyPr wrap="square">
            <a:normAutofit/>
          </a:bodyPr>
          <a:lstStyle/>
          <a:p>
            <a:pPr algn="ctr"/>
            <a:r>
              <a:rPr sz="1400" b="1" i="0">
                <a:solidFill>
                  <a:srgbClr val="082033"/>
                </a:solidFill>
                <a:latin typeface="Aptos"/>
              </a:rPr>
              <a:t>Local repeater</a:t>
            </a:r>
          </a:p>
        </p:txBody>
      </p:sp>
      <p:sp>
        <p:nvSpPr>
          <p:cNvPr id="11" name="Rounded Rectangle 10"/>
          <p:cNvSpPr/>
          <p:nvPr/>
        </p:nvSpPr>
        <p:spPr>
          <a:xfrm>
            <a:off x="4983480" y="2423160"/>
            <a:ext cx="1828800" cy="1417320"/>
          </a:xfrm>
          <a:prstGeom prst="roundRect">
            <a:avLst/>
          </a:prstGeom>
          <a:solidFill>
            <a:srgbClr val="082033"/>
          </a:solidFill>
          <a:ln w="19050">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056632" y="2569464"/>
            <a:ext cx="1682496" cy="1325880"/>
          </a:xfrm>
          <a:prstGeom prst="rect">
            <a:avLst/>
          </a:prstGeom>
          <a:noFill/>
        </p:spPr>
        <p:txBody>
          <a:bodyPr wrap="square">
            <a:normAutofit/>
          </a:bodyPr>
          <a:lstStyle/>
          <a:p>
            <a:pPr algn="ctr"/>
            <a:r>
              <a:rPr sz="1400" b="1" i="0">
                <a:solidFill>
                  <a:srgbClr val="FFFFFF"/>
                </a:solidFill>
                <a:latin typeface="Aptos"/>
              </a:rPr>
              <a:t>BrandMeister
server</a:t>
            </a:r>
          </a:p>
        </p:txBody>
      </p:sp>
      <p:sp>
        <p:nvSpPr>
          <p:cNvPr id="13" name="Rounded Rectangle 12"/>
          <p:cNvSpPr/>
          <p:nvPr/>
        </p:nvSpPr>
        <p:spPr>
          <a:xfrm>
            <a:off x="8229600" y="137160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302752" y="1517904"/>
            <a:ext cx="1362456" cy="594360"/>
          </a:xfrm>
          <a:prstGeom prst="rect">
            <a:avLst/>
          </a:prstGeom>
          <a:noFill/>
        </p:spPr>
        <p:txBody>
          <a:bodyPr wrap="square">
            <a:normAutofit/>
          </a:bodyPr>
          <a:lstStyle/>
          <a:p>
            <a:pPr algn="ctr"/>
            <a:r>
              <a:rPr sz="1400" b="1" i="0">
                <a:solidFill>
                  <a:srgbClr val="082033"/>
                </a:solidFill>
                <a:latin typeface="Aptos"/>
              </a:rPr>
              <a:t>TG 3139
NC</a:t>
            </a:r>
          </a:p>
        </p:txBody>
      </p:sp>
      <p:cxnSp>
        <p:nvCxnSpPr>
          <p:cNvPr id="15" name="Connector 14"/>
          <p:cNvCxnSpPr/>
          <p:nvPr/>
        </p:nvCxnSpPr>
        <p:spPr>
          <a:xfrm flipV="1">
            <a:off x="6812280" y="1719072"/>
            <a:ext cx="1325880" cy="1389888"/>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16" name="Rounded Rectangle 15"/>
          <p:cNvSpPr/>
          <p:nvPr/>
        </p:nvSpPr>
        <p:spPr>
          <a:xfrm>
            <a:off x="8229600" y="214884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02752" y="2295144"/>
            <a:ext cx="1362456" cy="594360"/>
          </a:xfrm>
          <a:prstGeom prst="rect">
            <a:avLst/>
          </a:prstGeom>
          <a:noFill/>
        </p:spPr>
        <p:txBody>
          <a:bodyPr wrap="square">
            <a:normAutofit/>
          </a:bodyPr>
          <a:lstStyle/>
          <a:p>
            <a:pPr algn="ctr"/>
            <a:r>
              <a:rPr sz="1400" b="1" i="0">
                <a:solidFill>
                  <a:srgbClr val="082033"/>
                </a:solidFill>
                <a:latin typeface="Aptos"/>
              </a:rPr>
              <a:t>TG 91
World</a:t>
            </a:r>
          </a:p>
        </p:txBody>
      </p:sp>
      <p:cxnSp>
        <p:nvCxnSpPr>
          <p:cNvPr id="18" name="Connector 17"/>
          <p:cNvCxnSpPr/>
          <p:nvPr/>
        </p:nvCxnSpPr>
        <p:spPr>
          <a:xfrm flipV="1">
            <a:off x="6812280" y="2496312"/>
            <a:ext cx="1325880" cy="612648"/>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8229600" y="384048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302752" y="3986784"/>
            <a:ext cx="1362456" cy="594360"/>
          </a:xfrm>
          <a:prstGeom prst="rect">
            <a:avLst/>
          </a:prstGeom>
          <a:noFill/>
        </p:spPr>
        <p:txBody>
          <a:bodyPr wrap="square">
            <a:normAutofit/>
          </a:bodyPr>
          <a:lstStyle/>
          <a:p>
            <a:pPr algn="ctr"/>
            <a:r>
              <a:rPr sz="1400" b="1" i="0">
                <a:solidFill>
                  <a:srgbClr val="082033"/>
                </a:solidFill>
                <a:latin typeface="Aptos"/>
              </a:rPr>
              <a:t>TG 31377
OBRA</a:t>
            </a:r>
          </a:p>
        </p:txBody>
      </p:sp>
      <p:cxnSp>
        <p:nvCxnSpPr>
          <p:cNvPr id="21" name="Connector 20"/>
          <p:cNvCxnSpPr/>
          <p:nvPr/>
        </p:nvCxnSpPr>
        <p:spPr>
          <a:xfrm>
            <a:off x="6812280" y="3108960"/>
            <a:ext cx="1325880" cy="1078992"/>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8229600" y="4617720"/>
            <a:ext cx="1508760" cy="68580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8302752" y="4764024"/>
            <a:ext cx="1362456" cy="594360"/>
          </a:xfrm>
          <a:prstGeom prst="rect">
            <a:avLst/>
          </a:prstGeom>
          <a:noFill/>
        </p:spPr>
        <p:txBody>
          <a:bodyPr wrap="square">
            <a:normAutofit/>
          </a:bodyPr>
          <a:lstStyle/>
          <a:p>
            <a:pPr algn="ctr"/>
            <a:r>
              <a:rPr sz="1400" b="1" i="0">
                <a:solidFill>
                  <a:srgbClr val="082033"/>
                </a:solidFill>
                <a:latin typeface="Aptos"/>
              </a:rPr>
              <a:t>Hotspots</a:t>
            </a:r>
          </a:p>
        </p:txBody>
      </p:sp>
      <p:cxnSp>
        <p:nvCxnSpPr>
          <p:cNvPr id="24" name="Connector 23"/>
          <p:cNvCxnSpPr/>
          <p:nvPr/>
        </p:nvCxnSpPr>
        <p:spPr>
          <a:xfrm>
            <a:off x="6812280" y="3108960"/>
            <a:ext cx="1325880" cy="1856232"/>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5" name="Connector 24"/>
          <p:cNvCxnSpPr/>
          <p:nvPr/>
        </p:nvCxnSpPr>
        <p:spPr>
          <a:xfrm>
            <a:off x="2331720" y="3136392"/>
            <a:ext cx="41148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6" name="Connector 25"/>
          <p:cNvCxnSpPr/>
          <p:nvPr/>
        </p:nvCxnSpPr>
        <p:spPr>
          <a:xfrm>
            <a:off x="4434840" y="3136392"/>
            <a:ext cx="52120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7" name="TextBox 26"/>
          <p:cNvSpPr txBox="1"/>
          <p:nvPr/>
        </p:nvSpPr>
        <p:spPr>
          <a:xfrm>
            <a:off x="1097280" y="5394960"/>
            <a:ext cx="9601200" cy="411480"/>
          </a:xfrm>
          <a:prstGeom prst="rect">
            <a:avLst/>
          </a:prstGeom>
          <a:noFill/>
        </p:spPr>
        <p:txBody>
          <a:bodyPr wrap="square">
            <a:normAutofit/>
          </a:bodyPr>
          <a:lstStyle/>
          <a:p>
            <a:pPr algn="ctr"/>
            <a:r>
              <a:rPr sz="2500" b="1" i="0">
                <a:solidFill>
                  <a:srgbClr val="082033"/>
                </a:solidFill>
                <a:latin typeface="Aptos"/>
              </a:rPr>
              <a:t>Talkgroups are routing labels, not separate frequencies.</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4</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Local, Regional, and Global TGs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25</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Local TGs keep routine traffic close to the system.</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State TGs support regional communications.</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Worldwide TGs create broad access but can consume resources.</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Special-purpose TGs support events, nets, and training.</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4</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Why Hotspots Hear More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26</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Hotspots often allow nearly any TG.
Repeaters usually restrict TGs, slots, and priorities.</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4</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Routing Symptoms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27</a:t>
            </a:r>
          </a:p>
        </p:txBody>
      </p:sp>
      <p:sp>
        <p:nvSpPr>
          <p:cNvPr id="7" name="Rectangle 6"/>
          <p:cNvSpPr/>
          <p:nvPr/>
        </p:nvSpPr>
        <p:spPr>
          <a:xfrm>
            <a:off x="594360" y="1325880"/>
            <a:ext cx="292608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67512" y="1399032"/>
            <a:ext cx="2788920" cy="182880"/>
          </a:xfrm>
          <a:prstGeom prst="rect">
            <a:avLst/>
          </a:prstGeom>
          <a:noFill/>
        </p:spPr>
        <p:txBody>
          <a:bodyPr wrap="square">
            <a:normAutofit/>
          </a:bodyPr>
          <a:lstStyle/>
          <a:p>
            <a:pPr algn="l"/>
            <a:r>
              <a:rPr sz="1150" b="1" i="0">
                <a:solidFill>
                  <a:srgbClr val="FFFFFF"/>
                </a:solidFill>
                <a:latin typeface="Aptos"/>
              </a:rPr>
              <a:t>Symptom</a:t>
            </a:r>
          </a:p>
        </p:txBody>
      </p:sp>
      <p:sp>
        <p:nvSpPr>
          <p:cNvPr id="9" name="Rectangle 8"/>
          <p:cNvSpPr/>
          <p:nvPr/>
        </p:nvSpPr>
        <p:spPr>
          <a:xfrm>
            <a:off x="3520440" y="1325880"/>
            <a:ext cx="41148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593592" y="1399032"/>
            <a:ext cx="3977639" cy="182880"/>
          </a:xfrm>
          <a:prstGeom prst="rect">
            <a:avLst/>
          </a:prstGeom>
          <a:noFill/>
        </p:spPr>
        <p:txBody>
          <a:bodyPr wrap="square">
            <a:normAutofit/>
          </a:bodyPr>
          <a:lstStyle/>
          <a:p>
            <a:pPr algn="l"/>
            <a:r>
              <a:rPr sz="1150" b="1" i="0">
                <a:solidFill>
                  <a:srgbClr val="FFFFFF"/>
                </a:solidFill>
                <a:latin typeface="Aptos"/>
              </a:rPr>
              <a:t>Likely explanation</a:t>
            </a:r>
          </a:p>
        </p:txBody>
      </p:sp>
      <p:sp>
        <p:nvSpPr>
          <p:cNvPr id="11" name="Rectangle 10"/>
          <p:cNvSpPr/>
          <p:nvPr/>
        </p:nvSpPr>
        <p:spPr>
          <a:xfrm>
            <a:off x="7635240" y="1325880"/>
            <a:ext cx="347472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708392" y="1399032"/>
            <a:ext cx="3337560" cy="182880"/>
          </a:xfrm>
          <a:prstGeom prst="rect">
            <a:avLst/>
          </a:prstGeom>
          <a:noFill/>
        </p:spPr>
        <p:txBody>
          <a:bodyPr wrap="square">
            <a:normAutofit/>
          </a:bodyPr>
          <a:lstStyle/>
          <a:p>
            <a:pPr algn="l"/>
            <a:r>
              <a:rPr sz="1150" b="1" i="0">
                <a:solidFill>
                  <a:srgbClr val="FFFFFF"/>
                </a:solidFill>
                <a:latin typeface="Aptos"/>
              </a:rPr>
              <a:t>First check</a:t>
            </a:r>
          </a:p>
        </p:txBody>
      </p:sp>
      <p:sp>
        <p:nvSpPr>
          <p:cNvPr id="13" name="Rectangle 12"/>
          <p:cNvSpPr/>
          <p:nvPr/>
        </p:nvSpPr>
        <p:spPr>
          <a:xfrm>
            <a:off x="594360" y="1737360"/>
            <a:ext cx="29260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7512" y="1801368"/>
            <a:ext cx="2788920" cy="201168"/>
          </a:xfrm>
          <a:prstGeom prst="rect">
            <a:avLst/>
          </a:prstGeom>
          <a:noFill/>
        </p:spPr>
        <p:txBody>
          <a:bodyPr wrap="square">
            <a:normAutofit/>
          </a:bodyPr>
          <a:lstStyle/>
          <a:p>
            <a:pPr algn="l"/>
            <a:r>
              <a:rPr sz="1050" b="1" i="0">
                <a:solidFill>
                  <a:srgbClr val="10202B"/>
                </a:solidFill>
                <a:latin typeface="Aptos"/>
              </a:rPr>
              <a:t>Hotspot works, repeater does not</a:t>
            </a:r>
          </a:p>
        </p:txBody>
      </p:sp>
      <p:sp>
        <p:nvSpPr>
          <p:cNvPr id="15" name="Rectangle 14"/>
          <p:cNvSpPr/>
          <p:nvPr/>
        </p:nvSpPr>
        <p:spPr>
          <a:xfrm>
            <a:off x="3520440" y="1737360"/>
            <a:ext cx="4114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93592" y="1801368"/>
            <a:ext cx="3977639" cy="201168"/>
          </a:xfrm>
          <a:prstGeom prst="rect">
            <a:avLst/>
          </a:prstGeom>
          <a:noFill/>
        </p:spPr>
        <p:txBody>
          <a:bodyPr wrap="square">
            <a:normAutofit/>
          </a:bodyPr>
          <a:lstStyle/>
          <a:p>
            <a:pPr algn="l"/>
            <a:r>
              <a:rPr sz="1050" b="0" i="0">
                <a:solidFill>
                  <a:srgbClr val="10202B"/>
                </a:solidFill>
                <a:latin typeface="Aptos"/>
              </a:rPr>
              <a:t>Repeater TG not enabled</a:t>
            </a:r>
          </a:p>
        </p:txBody>
      </p:sp>
      <p:sp>
        <p:nvSpPr>
          <p:cNvPr id="17" name="Rectangle 16"/>
          <p:cNvSpPr/>
          <p:nvPr/>
        </p:nvSpPr>
        <p:spPr>
          <a:xfrm>
            <a:off x="7635240" y="1737360"/>
            <a:ext cx="34747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08392" y="1801368"/>
            <a:ext cx="3337560" cy="201168"/>
          </a:xfrm>
          <a:prstGeom prst="rect">
            <a:avLst/>
          </a:prstGeom>
          <a:noFill/>
        </p:spPr>
        <p:txBody>
          <a:bodyPr wrap="square">
            <a:normAutofit/>
          </a:bodyPr>
          <a:lstStyle/>
          <a:p>
            <a:pPr algn="l"/>
            <a:r>
              <a:rPr sz="1050" b="0" i="0">
                <a:solidFill>
                  <a:srgbClr val="10202B"/>
                </a:solidFill>
                <a:latin typeface="Aptos"/>
              </a:rPr>
              <a:t>Allowed TG/slot plan</a:t>
            </a:r>
          </a:p>
        </p:txBody>
      </p:sp>
      <p:sp>
        <p:nvSpPr>
          <p:cNvPr id="19" name="Rectangle 18"/>
          <p:cNvSpPr/>
          <p:nvPr/>
        </p:nvSpPr>
        <p:spPr>
          <a:xfrm>
            <a:off x="594360" y="2148840"/>
            <a:ext cx="29260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67512" y="2212848"/>
            <a:ext cx="2788920" cy="201168"/>
          </a:xfrm>
          <a:prstGeom prst="rect">
            <a:avLst/>
          </a:prstGeom>
          <a:noFill/>
        </p:spPr>
        <p:txBody>
          <a:bodyPr wrap="square">
            <a:normAutofit/>
          </a:bodyPr>
          <a:lstStyle/>
          <a:p>
            <a:pPr algn="l"/>
            <a:r>
              <a:rPr sz="1050" b="1" i="0">
                <a:solidFill>
                  <a:srgbClr val="10202B"/>
                </a:solidFill>
                <a:latin typeface="Aptos"/>
              </a:rPr>
              <a:t>Repeater keys but no one hears</a:t>
            </a:r>
          </a:p>
        </p:txBody>
      </p:sp>
      <p:sp>
        <p:nvSpPr>
          <p:cNvPr id="21" name="Rectangle 20"/>
          <p:cNvSpPr/>
          <p:nvPr/>
        </p:nvSpPr>
        <p:spPr>
          <a:xfrm>
            <a:off x="3520440" y="2148840"/>
            <a:ext cx="4114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3593592" y="2212848"/>
            <a:ext cx="3977639" cy="201168"/>
          </a:xfrm>
          <a:prstGeom prst="rect">
            <a:avLst/>
          </a:prstGeom>
          <a:noFill/>
        </p:spPr>
        <p:txBody>
          <a:bodyPr wrap="square">
            <a:normAutofit/>
          </a:bodyPr>
          <a:lstStyle/>
          <a:p>
            <a:pPr algn="l"/>
            <a:r>
              <a:rPr sz="1050" b="0" i="0">
                <a:solidFill>
                  <a:srgbClr val="10202B"/>
                </a:solidFill>
                <a:latin typeface="Aptos"/>
              </a:rPr>
              <a:t>Wrong time slot or TG</a:t>
            </a:r>
          </a:p>
        </p:txBody>
      </p:sp>
      <p:sp>
        <p:nvSpPr>
          <p:cNvPr id="23" name="Rectangle 22"/>
          <p:cNvSpPr/>
          <p:nvPr/>
        </p:nvSpPr>
        <p:spPr>
          <a:xfrm>
            <a:off x="7635240" y="2148840"/>
            <a:ext cx="34747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708392" y="2212848"/>
            <a:ext cx="3337560" cy="201168"/>
          </a:xfrm>
          <a:prstGeom prst="rect">
            <a:avLst/>
          </a:prstGeom>
          <a:noFill/>
        </p:spPr>
        <p:txBody>
          <a:bodyPr wrap="square">
            <a:normAutofit/>
          </a:bodyPr>
          <a:lstStyle/>
          <a:p>
            <a:pPr algn="l"/>
            <a:r>
              <a:rPr sz="1050" b="0" i="0">
                <a:solidFill>
                  <a:srgbClr val="10202B"/>
                </a:solidFill>
                <a:latin typeface="Aptos"/>
              </a:rPr>
              <a:t>Channel recipe</a:t>
            </a:r>
          </a:p>
        </p:txBody>
      </p:sp>
      <p:sp>
        <p:nvSpPr>
          <p:cNvPr id="25" name="Rectangle 24"/>
          <p:cNvSpPr/>
          <p:nvPr/>
        </p:nvSpPr>
        <p:spPr>
          <a:xfrm>
            <a:off x="594360" y="2560320"/>
            <a:ext cx="29260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67512" y="2624328"/>
            <a:ext cx="2788920" cy="201168"/>
          </a:xfrm>
          <a:prstGeom prst="rect">
            <a:avLst/>
          </a:prstGeom>
          <a:noFill/>
        </p:spPr>
        <p:txBody>
          <a:bodyPr wrap="square">
            <a:normAutofit/>
          </a:bodyPr>
          <a:lstStyle/>
          <a:p>
            <a:pPr algn="l"/>
            <a:r>
              <a:rPr sz="1050" b="1" i="0">
                <a:solidFill>
                  <a:srgbClr val="10202B"/>
                </a:solidFill>
                <a:latin typeface="Aptos"/>
              </a:rPr>
              <a:t>Unexpected traffic appears</a:t>
            </a:r>
          </a:p>
        </p:txBody>
      </p:sp>
      <p:sp>
        <p:nvSpPr>
          <p:cNvPr id="27" name="Rectangle 26"/>
          <p:cNvSpPr/>
          <p:nvPr/>
        </p:nvSpPr>
        <p:spPr>
          <a:xfrm>
            <a:off x="3520440" y="2560320"/>
            <a:ext cx="4114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3593592" y="2624328"/>
            <a:ext cx="3977639" cy="201168"/>
          </a:xfrm>
          <a:prstGeom prst="rect">
            <a:avLst/>
          </a:prstGeom>
          <a:noFill/>
        </p:spPr>
        <p:txBody>
          <a:bodyPr wrap="square">
            <a:normAutofit/>
          </a:bodyPr>
          <a:lstStyle/>
          <a:p>
            <a:pPr algn="l"/>
            <a:r>
              <a:rPr sz="1050" b="0" i="0">
                <a:solidFill>
                  <a:srgbClr val="10202B"/>
                </a:solidFill>
                <a:latin typeface="Aptos"/>
              </a:rPr>
              <a:t>Static or dynamic TG active</a:t>
            </a:r>
          </a:p>
        </p:txBody>
      </p:sp>
      <p:sp>
        <p:nvSpPr>
          <p:cNvPr id="29" name="Rectangle 28"/>
          <p:cNvSpPr/>
          <p:nvPr/>
        </p:nvSpPr>
        <p:spPr>
          <a:xfrm>
            <a:off x="7635240" y="2560320"/>
            <a:ext cx="34747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708392" y="2624328"/>
            <a:ext cx="3337560" cy="201168"/>
          </a:xfrm>
          <a:prstGeom prst="rect">
            <a:avLst/>
          </a:prstGeom>
          <a:noFill/>
        </p:spPr>
        <p:txBody>
          <a:bodyPr wrap="square">
            <a:normAutofit/>
          </a:bodyPr>
          <a:lstStyle/>
          <a:p>
            <a:pPr algn="l"/>
            <a:r>
              <a:rPr sz="1050" b="0" i="0">
                <a:solidFill>
                  <a:srgbClr val="10202B"/>
                </a:solidFill>
                <a:latin typeface="Aptos"/>
              </a:rPr>
              <a:t>Network dashboard/rules</a:t>
            </a:r>
          </a:p>
        </p:txBody>
      </p:sp>
      <p:sp>
        <p:nvSpPr>
          <p:cNvPr id="31" name="Rectangle 30"/>
          <p:cNvSpPr/>
          <p:nvPr/>
        </p:nvSpPr>
        <p:spPr>
          <a:xfrm>
            <a:off x="594360" y="2971800"/>
            <a:ext cx="29260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67512" y="3035808"/>
            <a:ext cx="2788920" cy="201168"/>
          </a:xfrm>
          <a:prstGeom prst="rect">
            <a:avLst/>
          </a:prstGeom>
          <a:noFill/>
        </p:spPr>
        <p:txBody>
          <a:bodyPr wrap="square">
            <a:normAutofit/>
          </a:bodyPr>
          <a:lstStyle/>
          <a:p>
            <a:pPr algn="l"/>
            <a:r>
              <a:rPr sz="1050" b="1" i="0">
                <a:solidFill>
                  <a:srgbClr val="10202B"/>
                </a:solidFill>
                <a:latin typeface="Aptos"/>
              </a:rPr>
              <a:t>Audio starts late</a:t>
            </a:r>
          </a:p>
        </p:txBody>
      </p:sp>
      <p:sp>
        <p:nvSpPr>
          <p:cNvPr id="33" name="Rectangle 32"/>
          <p:cNvSpPr/>
          <p:nvPr/>
        </p:nvSpPr>
        <p:spPr>
          <a:xfrm>
            <a:off x="3520440" y="2971800"/>
            <a:ext cx="4114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3593592" y="3035808"/>
            <a:ext cx="3977639" cy="201168"/>
          </a:xfrm>
          <a:prstGeom prst="rect">
            <a:avLst/>
          </a:prstGeom>
          <a:noFill/>
        </p:spPr>
        <p:txBody>
          <a:bodyPr wrap="square">
            <a:normAutofit/>
          </a:bodyPr>
          <a:lstStyle/>
          <a:p>
            <a:pPr algn="l"/>
            <a:r>
              <a:rPr sz="1050" b="0" i="0">
                <a:solidFill>
                  <a:srgbClr val="10202B"/>
                </a:solidFill>
                <a:latin typeface="Aptos"/>
              </a:rPr>
              <a:t>Network route waking up</a:t>
            </a:r>
          </a:p>
        </p:txBody>
      </p:sp>
      <p:sp>
        <p:nvSpPr>
          <p:cNvPr id="35" name="Rectangle 34"/>
          <p:cNvSpPr/>
          <p:nvPr/>
        </p:nvSpPr>
        <p:spPr>
          <a:xfrm>
            <a:off x="7635240" y="2971800"/>
            <a:ext cx="34747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7708392" y="3035808"/>
            <a:ext cx="3337560" cy="201168"/>
          </a:xfrm>
          <a:prstGeom prst="rect">
            <a:avLst/>
          </a:prstGeom>
          <a:noFill/>
        </p:spPr>
        <p:txBody>
          <a:bodyPr wrap="square">
            <a:normAutofit/>
          </a:bodyPr>
          <a:lstStyle/>
          <a:p>
            <a:pPr algn="l"/>
            <a:r>
              <a:rPr sz="1050" b="0" i="0">
                <a:solidFill>
                  <a:srgbClr val="10202B"/>
                </a:solidFill>
                <a:latin typeface="Aptos"/>
              </a:rPr>
              <a:t>Pause before speaking</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5</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Static vs Dynamic Talkgroups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Always-on routes versus temporary on-demand routes.</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30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28</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5</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Static vs Dynamic Behavior</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29</a:t>
            </a:r>
          </a:p>
        </p:txBody>
      </p:sp>
      <p:sp>
        <p:nvSpPr>
          <p:cNvPr id="7" name="TextBox 6"/>
          <p:cNvSpPr txBox="1"/>
          <p:nvPr/>
        </p:nvSpPr>
        <p:spPr>
          <a:xfrm>
            <a:off x="1005840" y="1508760"/>
            <a:ext cx="4206240" cy="365760"/>
          </a:xfrm>
          <a:prstGeom prst="rect">
            <a:avLst/>
          </a:prstGeom>
          <a:noFill/>
        </p:spPr>
        <p:txBody>
          <a:bodyPr wrap="square">
            <a:normAutofit/>
          </a:bodyPr>
          <a:lstStyle/>
          <a:p>
            <a:pPr algn="l"/>
            <a:r>
              <a:rPr sz="2500" b="1" i="0">
                <a:solidFill>
                  <a:srgbClr val="0D6F9F"/>
                </a:solidFill>
                <a:latin typeface="Aptos"/>
              </a:rPr>
              <a:t>Static TG</a:t>
            </a:r>
          </a:p>
        </p:txBody>
      </p:sp>
      <p:sp>
        <p:nvSpPr>
          <p:cNvPr id="8" name="TextBox 7"/>
          <p:cNvSpPr txBox="1"/>
          <p:nvPr/>
        </p:nvSpPr>
        <p:spPr>
          <a:xfrm>
            <a:off x="6492240" y="1508760"/>
            <a:ext cx="4206240" cy="365760"/>
          </a:xfrm>
          <a:prstGeom prst="rect">
            <a:avLst/>
          </a:prstGeom>
          <a:noFill/>
        </p:spPr>
        <p:txBody>
          <a:bodyPr wrap="square">
            <a:normAutofit/>
          </a:bodyPr>
          <a:lstStyle/>
          <a:p>
            <a:pPr algn="l"/>
            <a:r>
              <a:rPr sz="2500" b="1" i="0">
                <a:solidFill>
                  <a:srgbClr val="0D6F9F"/>
                </a:solidFill>
                <a:latin typeface="Aptos"/>
              </a:rPr>
              <a:t>Dynamic TG</a:t>
            </a:r>
          </a:p>
        </p:txBody>
      </p:sp>
      <p:sp>
        <p:nvSpPr>
          <p:cNvPr id="9" name="Rounded Rectangle 8"/>
          <p:cNvSpPr/>
          <p:nvPr/>
        </p:nvSpPr>
        <p:spPr>
          <a:xfrm>
            <a:off x="1051560" y="2240280"/>
            <a:ext cx="155448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124712" y="2386584"/>
            <a:ext cx="1408176" cy="731520"/>
          </a:xfrm>
          <a:prstGeom prst="rect">
            <a:avLst/>
          </a:prstGeom>
          <a:noFill/>
        </p:spPr>
        <p:txBody>
          <a:bodyPr wrap="square">
            <a:normAutofit/>
          </a:bodyPr>
          <a:lstStyle/>
          <a:p>
            <a:pPr algn="ctr"/>
            <a:r>
              <a:rPr sz="1400" b="1" i="0">
                <a:solidFill>
                  <a:srgbClr val="082033"/>
                </a:solidFill>
                <a:latin typeface="Aptos"/>
              </a:rPr>
              <a:t>Always
connected</a:t>
            </a:r>
          </a:p>
        </p:txBody>
      </p:sp>
      <p:sp>
        <p:nvSpPr>
          <p:cNvPr id="11" name="Rounded Rectangle 10"/>
          <p:cNvSpPr/>
          <p:nvPr/>
        </p:nvSpPr>
        <p:spPr>
          <a:xfrm>
            <a:off x="3017520" y="2240280"/>
            <a:ext cx="155448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090672" y="2386584"/>
            <a:ext cx="1408176" cy="731520"/>
          </a:xfrm>
          <a:prstGeom prst="rect">
            <a:avLst/>
          </a:prstGeom>
          <a:noFill/>
        </p:spPr>
        <p:txBody>
          <a:bodyPr wrap="square">
            <a:normAutofit/>
          </a:bodyPr>
          <a:lstStyle/>
          <a:p>
            <a:pPr algn="ctr"/>
            <a:r>
              <a:rPr sz="1400" b="1" i="0">
                <a:solidFill>
                  <a:srgbClr val="082033"/>
                </a:solidFill>
                <a:latin typeface="Aptos"/>
              </a:rPr>
              <a:t>Predictable
for nets</a:t>
            </a:r>
          </a:p>
        </p:txBody>
      </p:sp>
      <p:cxnSp>
        <p:nvCxnSpPr>
          <p:cNvPr id="13" name="Connector 12"/>
          <p:cNvCxnSpPr/>
          <p:nvPr/>
        </p:nvCxnSpPr>
        <p:spPr>
          <a:xfrm>
            <a:off x="2633472" y="2651760"/>
            <a:ext cx="365760"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6446520" y="2148840"/>
            <a:ext cx="1417320" cy="77724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519672" y="2295144"/>
            <a:ext cx="1271016" cy="685800"/>
          </a:xfrm>
          <a:prstGeom prst="rect">
            <a:avLst/>
          </a:prstGeom>
          <a:noFill/>
        </p:spPr>
        <p:txBody>
          <a:bodyPr wrap="square">
            <a:normAutofit/>
          </a:bodyPr>
          <a:lstStyle/>
          <a:p>
            <a:pPr algn="ctr"/>
            <a:r>
              <a:rPr sz="1400" b="1" i="0">
                <a:solidFill>
                  <a:srgbClr val="082033"/>
                </a:solidFill>
                <a:latin typeface="Aptos"/>
              </a:rPr>
              <a:t>User keys
up</a:t>
            </a:r>
          </a:p>
        </p:txBody>
      </p:sp>
      <p:sp>
        <p:nvSpPr>
          <p:cNvPr id="16" name="Rounded Rectangle 15"/>
          <p:cNvSpPr/>
          <p:nvPr/>
        </p:nvSpPr>
        <p:spPr>
          <a:xfrm>
            <a:off x="8229600" y="2148840"/>
            <a:ext cx="155448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302752" y="2295144"/>
            <a:ext cx="1408176" cy="685800"/>
          </a:xfrm>
          <a:prstGeom prst="rect">
            <a:avLst/>
          </a:prstGeom>
          <a:noFill/>
        </p:spPr>
        <p:txBody>
          <a:bodyPr wrap="square">
            <a:normAutofit/>
          </a:bodyPr>
          <a:lstStyle/>
          <a:p>
            <a:pPr algn="ctr"/>
            <a:r>
              <a:rPr sz="1400" b="1" i="0">
                <a:solidFill>
                  <a:srgbClr val="082033"/>
                </a:solidFill>
                <a:latin typeface="Aptos"/>
              </a:rPr>
              <a:t>Network
opens TG</a:t>
            </a:r>
          </a:p>
        </p:txBody>
      </p:sp>
      <p:sp>
        <p:nvSpPr>
          <p:cNvPr id="18" name="Rounded Rectangle 17"/>
          <p:cNvSpPr/>
          <p:nvPr/>
        </p:nvSpPr>
        <p:spPr>
          <a:xfrm>
            <a:off x="10104120" y="214884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0177272" y="2295144"/>
            <a:ext cx="1362456" cy="685800"/>
          </a:xfrm>
          <a:prstGeom prst="rect">
            <a:avLst/>
          </a:prstGeom>
          <a:noFill/>
        </p:spPr>
        <p:txBody>
          <a:bodyPr wrap="square">
            <a:normAutofit/>
          </a:bodyPr>
          <a:lstStyle/>
          <a:p>
            <a:pPr algn="ctr"/>
            <a:r>
              <a:rPr sz="1400" b="1" i="0">
                <a:solidFill>
                  <a:srgbClr val="082033"/>
                </a:solidFill>
                <a:latin typeface="Aptos"/>
              </a:rPr>
              <a:t>Times out
after idle</a:t>
            </a:r>
          </a:p>
        </p:txBody>
      </p:sp>
      <p:cxnSp>
        <p:nvCxnSpPr>
          <p:cNvPr id="20" name="Connector 19"/>
          <p:cNvCxnSpPr/>
          <p:nvPr/>
        </p:nvCxnSpPr>
        <p:spPr>
          <a:xfrm>
            <a:off x="7882127" y="2542032"/>
            <a:ext cx="30175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9802368" y="2542032"/>
            <a:ext cx="25603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1097280" y="4251960"/>
            <a:ext cx="9875520" cy="594360"/>
          </a:xfrm>
          <a:prstGeom prst="rect">
            <a:avLst/>
          </a:prstGeom>
          <a:noFill/>
        </p:spPr>
        <p:txBody>
          <a:bodyPr wrap="square">
            <a:normAutofit/>
          </a:bodyPr>
          <a:lstStyle/>
          <a:p>
            <a:pPr algn="ctr"/>
            <a:r>
              <a:rPr sz="2400" b="1" i="0">
                <a:solidFill>
                  <a:srgbClr val="082033"/>
                </a:solidFill>
                <a:latin typeface="Aptos"/>
              </a:rPr>
              <a:t>Static is like a permanently open conference room. Dynamic is like dialing in only when needed.</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Learning Objectives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03</a:t>
            </a:r>
          </a:p>
        </p:txBody>
      </p:sp>
      <p:sp>
        <p:nvSpPr>
          <p:cNvPr id="6" name="TextBox 5"/>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7" name="TextBox 6"/>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Explain what DMR is and how it differs from analog FM.</a:t>
            </a:r>
          </a:p>
        </p:txBody>
      </p:sp>
      <p:sp>
        <p:nvSpPr>
          <p:cNvPr id="8" name="TextBox 7"/>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9" name="TextBox 8"/>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Distinguish RF repeaters from personal hotspots.</a:t>
            </a:r>
          </a:p>
        </p:txBody>
      </p:sp>
      <p:sp>
        <p:nvSpPr>
          <p:cNvPr id="10" name="TextBox 9"/>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1" name="TextBox 10"/>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Use color codes, time slots, and talkgroups correctly.</a:t>
            </a:r>
          </a:p>
        </p:txBody>
      </p:sp>
      <p:sp>
        <p:nvSpPr>
          <p:cNvPr id="12" name="TextBox 11"/>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3" name="TextBox 12"/>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Understand static versus dynamic talkgroup behavior.</a:t>
            </a:r>
          </a:p>
        </p:txBody>
      </p:sp>
      <p:sp>
        <p:nvSpPr>
          <p:cNvPr id="14" name="TextBox 13"/>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5" name="TextBox 14"/>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Build a basic, reliable codeplug structure.</a:t>
            </a:r>
          </a:p>
        </p:txBody>
      </p:sp>
      <p:sp>
        <p:nvSpPr>
          <p:cNvPr id="16" name="TextBox 15"/>
          <p:cNvSpPr txBox="1"/>
          <p:nvPr/>
        </p:nvSpPr>
        <p:spPr>
          <a:xfrm>
            <a:off x="777240" y="425196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7" name="TextBox 16"/>
          <p:cNvSpPr txBox="1"/>
          <p:nvPr/>
        </p:nvSpPr>
        <p:spPr>
          <a:xfrm>
            <a:off x="1051560" y="4242816"/>
            <a:ext cx="9875520" cy="384048"/>
          </a:xfrm>
          <a:prstGeom prst="rect">
            <a:avLst/>
          </a:prstGeom>
          <a:noFill/>
        </p:spPr>
        <p:txBody>
          <a:bodyPr wrap="square">
            <a:normAutofit/>
          </a:bodyPr>
          <a:lstStyle/>
          <a:p>
            <a:pPr algn="l"/>
            <a:r>
              <a:rPr sz="2100" b="0" i="0">
                <a:solidFill>
                  <a:srgbClr val="10202B"/>
                </a:solidFill>
                <a:latin typeface="Aptos"/>
              </a:rPr>
              <a:t>Troubleshoot common DMR failures quickly.</a:t>
            </a:r>
          </a:p>
        </p:txBody>
      </p:sp>
      <p:sp>
        <p:nvSpPr>
          <p:cNvPr id="18" name="TextBox 17"/>
          <p:cNvSpPr txBox="1"/>
          <p:nvPr/>
        </p:nvSpPr>
        <p:spPr>
          <a:xfrm>
            <a:off x="777240" y="481888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9" name="TextBox 18"/>
          <p:cNvSpPr txBox="1"/>
          <p:nvPr/>
        </p:nvSpPr>
        <p:spPr>
          <a:xfrm>
            <a:off x="1051560" y="4809744"/>
            <a:ext cx="9875520" cy="384048"/>
          </a:xfrm>
          <a:prstGeom prst="rect">
            <a:avLst/>
          </a:prstGeom>
          <a:noFill/>
        </p:spPr>
        <p:txBody>
          <a:bodyPr wrap="square">
            <a:normAutofit/>
          </a:bodyPr>
          <a:lstStyle/>
          <a:p>
            <a:pPr algn="l"/>
            <a:r>
              <a:rPr sz="2100" b="0" i="0">
                <a:solidFill>
                  <a:srgbClr val="10202B"/>
                </a:solidFill>
                <a:latin typeface="Aptos"/>
              </a:rPr>
              <a:t>Operate appropriately on BrandMeister, NCPRN, and OBRA systems.</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Static TGs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30</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Advantages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Tradeoffs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Always available</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Predictable for nets</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Good for local/state calling</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Simple for new users</a:t>
            </a:r>
          </a:p>
        </p:txBody>
      </p:sp>
      <p:sp>
        <p:nvSpPr>
          <p:cNvPr id="16" name="TextBox 15"/>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Consumes network resources</a:t>
            </a:r>
          </a:p>
        </p:txBody>
      </p:sp>
      <p:sp>
        <p:nvSpPr>
          <p:cNvPr id="18" name="TextBox 17"/>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Can bring unwanted traffic</a:t>
            </a:r>
          </a:p>
        </p:txBody>
      </p:sp>
      <p:sp>
        <p:nvSpPr>
          <p:cNvPr id="20" name="TextBox 19"/>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Requires sysop planning</a:t>
            </a:r>
          </a:p>
        </p:txBody>
      </p:sp>
      <p:sp>
        <p:nvSpPr>
          <p:cNvPr id="22" name="TextBox 21"/>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May occupy a time slot</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Dynamic TGs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31</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Advantages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Tradeoffs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Efficient</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Flexible</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Excellent for occasional use</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Good for hotspot users</a:t>
            </a:r>
          </a:p>
        </p:txBody>
      </p:sp>
      <p:sp>
        <p:nvSpPr>
          <p:cNvPr id="16" name="TextBox 15"/>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Must be activated</a:t>
            </a:r>
          </a:p>
        </p:txBody>
      </p:sp>
      <p:sp>
        <p:nvSpPr>
          <p:cNvPr id="18" name="TextBox 17"/>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Times out after inactivity</a:t>
            </a:r>
          </a:p>
        </p:txBody>
      </p:sp>
      <p:sp>
        <p:nvSpPr>
          <p:cNvPr id="20" name="TextBox 19"/>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May appear broken to new users</a:t>
            </a:r>
          </a:p>
        </p:txBody>
      </p:sp>
      <p:sp>
        <p:nvSpPr>
          <p:cNvPr id="22" name="TextBox 21"/>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Needs operating discipline</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5</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Teaching Point</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32</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If a talkgroup is silent, ask:
Is it static here, dynamic here, or not allowed here?</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6</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Codeplug Programming</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Build a codeplug that is understandable, reliable, and supportable.</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90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33</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Codeplug Anatomy</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34</a:t>
            </a:r>
          </a:p>
        </p:txBody>
      </p:sp>
      <p:sp>
        <p:nvSpPr>
          <p:cNvPr id="7" name="Rounded Rectangle 6"/>
          <p:cNvSpPr/>
          <p:nvPr/>
        </p:nvSpPr>
        <p:spPr>
          <a:xfrm>
            <a:off x="4937760" y="2423160"/>
            <a:ext cx="1920240" cy="914400"/>
          </a:xfrm>
          <a:prstGeom prst="roundRect">
            <a:avLst/>
          </a:prstGeom>
          <a:solidFill>
            <a:srgbClr val="082033"/>
          </a:solidFill>
          <a:ln w="19050">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5010912" y="2569464"/>
            <a:ext cx="1773936" cy="822960"/>
          </a:xfrm>
          <a:prstGeom prst="rect">
            <a:avLst/>
          </a:prstGeom>
          <a:noFill/>
        </p:spPr>
        <p:txBody>
          <a:bodyPr wrap="square">
            <a:normAutofit/>
          </a:bodyPr>
          <a:lstStyle/>
          <a:p>
            <a:pPr algn="ctr"/>
            <a:r>
              <a:rPr sz="1400" b="1" i="0">
                <a:solidFill>
                  <a:srgbClr val="FFFFFF"/>
                </a:solidFill>
                <a:latin typeface="Aptos"/>
              </a:rPr>
              <a:t>Codeplug
radio personality</a:t>
            </a:r>
          </a:p>
        </p:txBody>
      </p:sp>
      <p:sp>
        <p:nvSpPr>
          <p:cNvPr id="9" name="Rounded Rectangle 8"/>
          <p:cNvSpPr/>
          <p:nvPr/>
        </p:nvSpPr>
        <p:spPr>
          <a:xfrm>
            <a:off x="822960" y="132588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96112" y="1472184"/>
            <a:ext cx="1408176" cy="566928"/>
          </a:xfrm>
          <a:prstGeom prst="rect">
            <a:avLst/>
          </a:prstGeom>
          <a:noFill/>
        </p:spPr>
        <p:txBody>
          <a:bodyPr wrap="square">
            <a:normAutofit/>
          </a:bodyPr>
          <a:lstStyle/>
          <a:p>
            <a:pPr algn="ctr"/>
            <a:r>
              <a:rPr sz="1400" b="1" i="0">
                <a:solidFill>
                  <a:srgbClr val="082033"/>
                </a:solidFill>
                <a:latin typeface="Aptos"/>
              </a:rPr>
              <a:t>Frequencies</a:t>
            </a:r>
          </a:p>
        </p:txBody>
      </p:sp>
      <p:cxnSp>
        <p:nvCxnSpPr>
          <p:cNvPr id="11" name="Connector 10"/>
          <p:cNvCxnSpPr/>
          <p:nvPr/>
        </p:nvCxnSpPr>
        <p:spPr>
          <a:xfrm>
            <a:off x="1600200" y="1655064"/>
            <a:ext cx="4297680" cy="1225296"/>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12" name="Rounded Rectangle 11"/>
          <p:cNvSpPr/>
          <p:nvPr/>
        </p:nvSpPr>
        <p:spPr>
          <a:xfrm>
            <a:off x="2743200" y="100584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16352" y="1152144"/>
            <a:ext cx="1408176" cy="566928"/>
          </a:xfrm>
          <a:prstGeom prst="rect">
            <a:avLst/>
          </a:prstGeom>
          <a:noFill/>
        </p:spPr>
        <p:txBody>
          <a:bodyPr wrap="square">
            <a:normAutofit/>
          </a:bodyPr>
          <a:lstStyle/>
          <a:p>
            <a:pPr algn="ctr"/>
            <a:r>
              <a:rPr sz="1400" b="1" i="0">
                <a:solidFill>
                  <a:srgbClr val="082033"/>
                </a:solidFill>
                <a:latin typeface="Aptos"/>
              </a:rPr>
              <a:t>Channels</a:t>
            </a:r>
          </a:p>
        </p:txBody>
      </p:sp>
      <p:cxnSp>
        <p:nvCxnSpPr>
          <p:cNvPr id="14" name="Connector 13"/>
          <p:cNvCxnSpPr/>
          <p:nvPr/>
        </p:nvCxnSpPr>
        <p:spPr>
          <a:xfrm>
            <a:off x="3520440" y="1335024"/>
            <a:ext cx="2377440" cy="1545336"/>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15" name="Rounded Rectangle 14"/>
          <p:cNvSpPr/>
          <p:nvPr/>
        </p:nvSpPr>
        <p:spPr>
          <a:xfrm>
            <a:off x="7223760" y="100584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296912" y="1152144"/>
            <a:ext cx="1408176" cy="566928"/>
          </a:xfrm>
          <a:prstGeom prst="rect">
            <a:avLst/>
          </a:prstGeom>
          <a:noFill/>
        </p:spPr>
        <p:txBody>
          <a:bodyPr wrap="square">
            <a:normAutofit/>
          </a:bodyPr>
          <a:lstStyle/>
          <a:p>
            <a:pPr algn="ctr"/>
            <a:r>
              <a:rPr sz="1400" b="1" i="0">
                <a:solidFill>
                  <a:srgbClr val="082033"/>
                </a:solidFill>
                <a:latin typeface="Aptos"/>
              </a:rPr>
              <a:t>Zones</a:t>
            </a:r>
          </a:p>
        </p:txBody>
      </p:sp>
      <p:cxnSp>
        <p:nvCxnSpPr>
          <p:cNvPr id="17" name="Connector 16"/>
          <p:cNvCxnSpPr/>
          <p:nvPr/>
        </p:nvCxnSpPr>
        <p:spPr>
          <a:xfrm flipH="1">
            <a:off x="5897880" y="1335024"/>
            <a:ext cx="2103120" cy="1545336"/>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18" name="Rounded Rectangle 17"/>
          <p:cNvSpPr/>
          <p:nvPr/>
        </p:nvSpPr>
        <p:spPr>
          <a:xfrm>
            <a:off x="9326880" y="132588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00032" y="1472184"/>
            <a:ext cx="1408176" cy="566928"/>
          </a:xfrm>
          <a:prstGeom prst="rect">
            <a:avLst/>
          </a:prstGeom>
          <a:noFill/>
        </p:spPr>
        <p:txBody>
          <a:bodyPr wrap="square">
            <a:normAutofit/>
          </a:bodyPr>
          <a:lstStyle/>
          <a:p>
            <a:pPr algn="ctr"/>
            <a:r>
              <a:rPr sz="1400" b="1" i="0">
                <a:solidFill>
                  <a:srgbClr val="082033"/>
                </a:solidFill>
                <a:latin typeface="Aptos"/>
              </a:rPr>
              <a:t>Talkgroups</a:t>
            </a:r>
          </a:p>
        </p:txBody>
      </p:sp>
      <p:cxnSp>
        <p:nvCxnSpPr>
          <p:cNvPr id="20" name="Connector 19"/>
          <p:cNvCxnSpPr/>
          <p:nvPr/>
        </p:nvCxnSpPr>
        <p:spPr>
          <a:xfrm flipH="1">
            <a:off x="5897880" y="1655064"/>
            <a:ext cx="4206239" cy="1225296"/>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21" name="Rounded Rectangle 20"/>
          <p:cNvSpPr/>
          <p:nvPr/>
        </p:nvSpPr>
        <p:spPr>
          <a:xfrm>
            <a:off x="1005840" y="434340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78992" y="4489704"/>
            <a:ext cx="1408176" cy="566928"/>
          </a:xfrm>
          <a:prstGeom prst="rect">
            <a:avLst/>
          </a:prstGeom>
          <a:noFill/>
        </p:spPr>
        <p:txBody>
          <a:bodyPr wrap="square">
            <a:normAutofit/>
          </a:bodyPr>
          <a:lstStyle/>
          <a:p>
            <a:pPr algn="ctr"/>
            <a:r>
              <a:rPr sz="1400" b="1" i="0">
                <a:solidFill>
                  <a:srgbClr val="082033"/>
                </a:solidFill>
                <a:latin typeface="Aptos"/>
              </a:rPr>
              <a:t>Contacts</a:t>
            </a:r>
          </a:p>
        </p:txBody>
      </p:sp>
      <p:cxnSp>
        <p:nvCxnSpPr>
          <p:cNvPr id="23" name="Connector 22"/>
          <p:cNvCxnSpPr/>
          <p:nvPr/>
        </p:nvCxnSpPr>
        <p:spPr>
          <a:xfrm flipV="1">
            <a:off x="1783080" y="2880360"/>
            <a:ext cx="4114800" cy="1792224"/>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24" name="Rounded Rectangle 23"/>
          <p:cNvSpPr/>
          <p:nvPr/>
        </p:nvSpPr>
        <p:spPr>
          <a:xfrm>
            <a:off x="3017520" y="475488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3090672" y="4901184"/>
            <a:ext cx="1408176" cy="566928"/>
          </a:xfrm>
          <a:prstGeom prst="rect">
            <a:avLst/>
          </a:prstGeom>
          <a:noFill/>
        </p:spPr>
        <p:txBody>
          <a:bodyPr wrap="square">
            <a:normAutofit/>
          </a:bodyPr>
          <a:lstStyle/>
          <a:p>
            <a:pPr algn="ctr"/>
            <a:r>
              <a:rPr sz="1400" b="1" i="0">
                <a:solidFill>
                  <a:srgbClr val="082033"/>
                </a:solidFill>
                <a:latin typeface="Aptos"/>
              </a:rPr>
              <a:t>RX lists</a:t>
            </a:r>
          </a:p>
        </p:txBody>
      </p:sp>
      <p:cxnSp>
        <p:nvCxnSpPr>
          <p:cNvPr id="26" name="Connector 25"/>
          <p:cNvCxnSpPr/>
          <p:nvPr/>
        </p:nvCxnSpPr>
        <p:spPr>
          <a:xfrm flipV="1">
            <a:off x="3794759" y="2880360"/>
            <a:ext cx="2103121" cy="2203704"/>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27" name="Rounded Rectangle 26"/>
          <p:cNvSpPr/>
          <p:nvPr/>
        </p:nvSpPr>
        <p:spPr>
          <a:xfrm>
            <a:off x="7040880" y="475488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7114032" y="4901184"/>
            <a:ext cx="1408176" cy="566928"/>
          </a:xfrm>
          <a:prstGeom prst="rect">
            <a:avLst/>
          </a:prstGeom>
          <a:noFill/>
        </p:spPr>
        <p:txBody>
          <a:bodyPr wrap="square">
            <a:normAutofit/>
          </a:bodyPr>
          <a:lstStyle/>
          <a:p>
            <a:pPr algn="ctr"/>
            <a:r>
              <a:rPr sz="1400" b="1" i="0">
                <a:solidFill>
                  <a:srgbClr val="082033"/>
                </a:solidFill>
                <a:latin typeface="Aptos"/>
              </a:rPr>
              <a:t>Scan lists</a:t>
            </a:r>
          </a:p>
        </p:txBody>
      </p:sp>
      <p:cxnSp>
        <p:nvCxnSpPr>
          <p:cNvPr id="29" name="Connector 28"/>
          <p:cNvCxnSpPr/>
          <p:nvPr/>
        </p:nvCxnSpPr>
        <p:spPr>
          <a:xfrm flipH="1" flipV="1">
            <a:off x="5897880" y="2880360"/>
            <a:ext cx="1920240" cy="2203704"/>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30" name="Rounded Rectangle 29"/>
          <p:cNvSpPr/>
          <p:nvPr/>
        </p:nvSpPr>
        <p:spPr>
          <a:xfrm>
            <a:off x="9052560" y="4343400"/>
            <a:ext cx="1554480" cy="658368"/>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125712" y="4489704"/>
            <a:ext cx="1408176" cy="566928"/>
          </a:xfrm>
          <a:prstGeom prst="rect">
            <a:avLst/>
          </a:prstGeom>
          <a:noFill/>
        </p:spPr>
        <p:txBody>
          <a:bodyPr wrap="square">
            <a:normAutofit/>
          </a:bodyPr>
          <a:lstStyle/>
          <a:p>
            <a:pPr algn="ctr"/>
            <a:r>
              <a:rPr sz="1400" b="1" i="0">
                <a:solidFill>
                  <a:srgbClr val="082033"/>
                </a:solidFill>
                <a:latin typeface="Aptos"/>
              </a:rPr>
              <a:t>Power / admit</a:t>
            </a:r>
          </a:p>
        </p:txBody>
      </p:sp>
      <p:cxnSp>
        <p:nvCxnSpPr>
          <p:cNvPr id="32" name="Connector 31"/>
          <p:cNvCxnSpPr/>
          <p:nvPr/>
        </p:nvCxnSpPr>
        <p:spPr>
          <a:xfrm flipH="1" flipV="1">
            <a:off x="5897880" y="2880360"/>
            <a:ext cx="3931920" cy="1792224"/>
          </a:xfrm>
          <a:prstGeom prst="line">
            <a:avLst/>
          </a:prstGeom>
          <a:ln w="19050">
            <a:solidFill>
              <a:srgbClr val="0D6F9F"/>
            </a:solidFill>
          </a:ln>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914400" y="5715000"/>
            <a:ext cx="10149840" cy="320040"/>
          </a:xfrm>
          <a:prstGeom prst="rect">
            <a:avLst/>
          </a:prstGeom>
          <a:noFill/>
        </p:spPr>
        <p:txBody>
          <a:bodyPr wrap="square">
            <a:normAutofit/>
          </a:bodyPr>
          <a:lstStyle/>
          <a:p>
            <a:pPr algn="ctr"/>
            <a:r>
              <a:rPr sz="2200" b="1" i="0">
                <a:solidFill>
                  <a:srgbClr val="082033"/>
                </a:solidFill>
                <a:latin typeface="Aptos"/>
              </a:rPr>
              <a:t>A codeplug is not just a frequency list. It is the operating database for the radio.</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Channel Recipe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35</a:t>
            </a:r>
          </a:p>
        </p:txBody>
      </p:sp>
      <p:sp>
        <p:nvSpPr>
          <p:cNvPr id="7" name="Rounded Rectangle 6"/>
          <p:cNvSpPr/>
          <p:nvPr/>
        </p:nvSpPr>
        <p:spPr>
          <a:xfrm>
            <a:off x="822960" y="2286000"/>
            <a:ext cx="160020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96112" y="2432304"/>
            <a:ext cx="1453896" cy="731520"/>
          </a:xfrm>
          <a:prstGeom prst="rect">
            <a:avLst/>
          </a:prstGeom>
          <a:noFill/>
        </p:spPr>
        <p:txBody>
          <a:bodyPr wrap="square">
            <a:normAutofit/>
          </a:bodyPr>
          <a:lstStyle/>
          <a:p>
            <a:pPr algn="ctr"/>
            <a:r>
              <a:rPr sz="1200" b="1" i="0">
                <a:solidFill>
                  <a:srgbClr val="082033"/>
                </a:solidFill>
                <a:latin typeface="Aptos"/>
              </a:rPr>
              <a:t>1. RX frequency</a:t>
            </a:r>
          </a:p>
        </p:txBody>
      </p:sp>
      <p:cxnSp>
        <p:nvCxnSpPr>
          <p:cNvPr id="9" name="Connector 8"/>
          <p:cNvCxnSpPr/>
          <p:nvPr/>
        </p:nvCxnSpPr>
        <p:spPr>
          <a:xfrm>
            <a:off x="2423160" y="2697480"/>
            <a:ext cx="274319" cy="0"/>
          </a:xfrm>
          <a:prstGeom prst="line">
            <a:avLst/>
          </a:prstGeom>
          <a:ln w="22860">
            <a:solidFill>
              <a:srgbClr val="0D6F9F"/>
            </a:solidFill>
          </a:ln>
        </p:spPr>
        <p:style>
          <a:lnRef idx="2">
            <a:schemeClr val="accent1"/>
          </a:lnRef>
          <a:fillRef idx="0">
            <a:schemeClr val="accent1"/>
          </a:fillRef>
          <a:effectRef idx="1">
            <a:schemeClr val="accent1"/>
          </a:effectRef>
          <a:fontRef idx="minor">
            <a:schemeClr val="tx1"/>
          </a:fontRef>
        </p:style>
      </p:cxnSp>
      <p:sp>
        <p:nvSpPr>
          <p:cNvPr id="10" name="Rounded Rectangle 9"/>
          <p:cNvSpPr/>
          <p:nvPr/>
        </p:nvSpPr>
        <p:spPr>
          <a:xfrm>
            <a:off x="2670048" y="2286000"/>
            <a:ext cx="160020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2743200" y="2432304"/>
            <a:ext cx="1453896" cy="731520"/>
          </a:xfrm>
          <a:prstGeom prst="rect">
            <a:avLst/>
          </a:prstGeom>
          <a:noFill/>
        </p:spPr>
        <p:txBody>
          <a:bodyPr wrap="square">
            <a:normAutofit/>
          </a:bodyPr>
          <a:lstStyle/>
          <a:p>
            <a:pPr algn="ctr"/>
            <a:r>
              <a:rPr sz="1200" b="1" i="0">
                <a:solidFill>
                  <a:srgbClr val="082033"/>
                </a:solidFill>
                <a:latin typeface="Aptos"/>
              </a:rPr>
              <a:t>2. TX frequency</a:t>
            </a:r>
          </a:p>
        </p:txBody>
      </p:sp>
      <p:cxnSp>
        <p:nvCxnSpPr>
          <p:cNvPr id="12" name="Connector 11"/>
          <p:cNvCxnSpPr/>
          <p:nvPr/>
        </p:nvCxnSpPr>
        <p:spPr>
          <a:xfrm>
            <a:off x="4270248" y="2697480"/>
            <a:ext cx="274320" cy="0"/>
          </a:xfrm>
          <a:prstGeom prst="line">
            <a:avLst/>
          </a:prstGeom>
          <a:ln w="22860">
            <a:solidFill>
              <a:srgbClr val="0D6F9F"/>
            </a:solidFill>
          </a:ln>
        </p:spPr>
        <p:style>
          <a:lnRef idx="2">
            <a:schemeClr val="accent1"/>
          </a:lnRef>
          <a:fillRef idx="0">
            <a:schemeClr val="accent1"/>
          </a:fillRef>
          <a:effectRef idx="1">
            <a:schemeClr val="accent1"/>
          </a:effectRef>
          <a:fontRef idx="minor">
            <a:schemeClr val="tx1"/>
          </a:fontRef>
        </p:style>
      </p:cxnSp>
      <p:sp>
        <p:nvSpPr>
          <p:cNvPr id="13" name="Rounded Rectangle 12"/>
          <p:cNvSpPr/>
          <p:nvPr/>
        </p:nvSpPr>
        <p:spPr>
          <a:xfrm>
            <a:off x="4517136" y="2286000"/>
            <a:ext cx="160020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90288" y="2432304"/>
            <a:ext cx="1453896" cy="731520"/>
          </a:xfrm>
          <a:prstGeom prst="rect">
            <a:avLst/>
          </a:prstGeom>
          <a:noFill/>
        </p:spPr>
        <p:txBody>
          <a:bodyPr wrap="square">
            <a:normAutofit/>
          </a:bodyPr>
          <a:lstStyle/>
          <a:p>
            <a:pPr algn="ctr"/>
            <a:r>
              <a:rPr sz="1200" b="1" i="0">
                <a:solidFill>
                  <a:srgbClr val="082033"/>
                </a:solidFill>
                <a:latin typeface="Aptos"/>
              </a:rPr>
              <a:t>3. Color code</a:t>
            </a:r>
          </a:p>
        </p:txBody>
      </p:sp>
      <p:cxnSp>
        <p:nvCxnSpPr>
          <p:cNvPr id="15" name="Connector 14"/>
          <p:cNvCxnSpPr/>
          <p:nvPr/>
        </p:nvCxnSpPr>
        <p:spPr>
          <a:xfrm>
            <a:off x="6117336" y="2697480"/>
            <a:ext cx="274319" cy="0"/>
          </a:xfrm>
          <a:prstGeom prst="line">
            <a:avLst/>
          </a:prstGeom>
          <a:ln w="22860">
            <a:solidFill>
              <a:srgbClr val="0D6F9F"/>
            </a:solidFill>
          </a:ln>
        </p:spPr>
        <p:style>
          <a:lnRef idx="2">
            <a:schemeClr val="accent1"/>
          </a:lnRef>
          <a:fillRef idx="0">
            <a:schemeClr val="accent1"/>
          </a:fillRef>
          <a:effectRef idx="1">
            <a:schemeClr val="accent1"/>
          </a:effectRef>
          <a:fontRef idx="minor">
            <a:schemeClr val="tx1"/>
          </a:fontRef>
        </p:style>
      </p:cxnSp>
      <p:sp>
        <p:nvSpPr>
          <p:cNvPr id="16" name="Rounded Rectangle 15"/>
          <p:cNvSpPr/>
          <p:nvPr/>
        </p:nvSpPr>
        <p:spPr>
          <a:xfrm>
            <a:off x="6364223" y="2286000"/>
            <a:ext cx="160020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37375" y="2432304"/>
            <a:ext cx="1453896" cy="731520"/>
          </a:xfrm>
          <a:prstGeom prst="rect">
            <a:avLst/>
          </a:prstGeom>
          <a:noFill/>
        </p:spPr>
        <p:txBody>
          <a:bodyPr wrap="square">
            <a:normAutofit/>
          </a:bodyPr>
          <a:lstStyle/>
          <a:p>
            <a:pPr algn="ctr"/>
            <a:r>
              <a:rPr sz="1200" b="1" i="0">
                <a:solidFill>
                  <a:srgbClr val="082033"/>
                </a:solidFill>
                <a:latin typeface="Aptos"/>
              </a:rPr>
              <a:t>4. Time slot</a:t>
            </a:r>
          </a:p>
        </p:txBody>
      </p:sp>
      <p:cxnSp>
        <p:nvCxnSpPr>
          <p:cNvPr id="18" name="Connector 17"/>
          <p:cNvCxnSpPr/>
          <p:nvPr/>
        </p:nvCxnSpPr>
        <p:spPr>
          <a:xfrm>
            <a:off x="7964423" y="2697480"/>
            <a:ext cx="274320" cy="0"/>
          </a:xfrm>
          <a:prstGeom prst="line">
            <a:avLst/>
          </a:prstGeom>
          <a:ln w="22860">
            <a:solidFill>
              <a:srgbClr val="0D6F9F"/>
            </a:solidFill>
          </a:ln>
        </p:spPr>
        <p:style>
          <a:lnRef idx="2">
            <a:schemeClr val="accent1"/>
          </a:lnRef>
          <a:fillRef idx="0">
            <a:schemeClr val="accent1"/>
          </a:fillRef>
          <a:effectRef idx="1">
            <a:schemeClr val="accent1"/>
          </a:effectRef>
          <a:fontRef idx="minor">
            <a:schemeClr val="tx1"/>
          </a:fontRef>
        </p:style>
      </p:cxnSp>
      <p:sp>
        <p:nvSpPr>
          <p:cNvPr id="19" name="Rounded Rectangle 18"/>
          <p:cNvSpPr/>
          <p:nvPr/>
        </p:nvSpPr>
        <p:spPr>
          <a:xfrm>
            <a:off x="8211311" y="2286000"/>
            <a:ext cx="1600200" cy="82296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284463" y="2432304"/>
            <a:ext cx="1453896" cy="731520"/>
          </a:xfrm>
          <a:prstGeom prst="rect">
            <a:avLst/>
          </a:prstGeom>
          <a:noFill/>
        </p:spPr>
        <p:txBody>
          <a:bodyPr wrap="square">
            <a:normAutofit/>
          </a:bodyPr>
          <a:lstStyle/>
          <a:p>
            <a:pPr algn="ctr"/>
            <a:r>
              <a:rPr sz="1200" b="1" i="0">
                <a:solidFill>
                  <a:srgbClr val="082033"/>
                </a:solidFill>
                <a:latin typeface="Aptos"/>
              </a:rPr>
              <a:t>5. Talkgroup</a:t>
            </a:r>
          </a:p>
        </p:txBody>
      </p:sp>
      <p:cxnSp>
        <p:nvCxnSpPr>
          <p:cNvPr id="21" name="Connector 20"/>
          <p:cNvCxnSpPr/>
          <p:nvPr/>
        </p:nvCxnSpPr>
        <p:spPr>
          <a:xfrm>
            <a:off x="9811511" y="2697480"/>
            <a:ext cx="274320" cy="0"/>
          </a:xfrm>
          <a:prstGeom prst="line">
            <a:avLst/>
          </a:prstGeom>
          <a:ln w="22860">
            <a:solidFill>
              <a:srgbClr val="0D6F9F"/>
            </a:solidFill>
          </a:ln>
        </p:spPr>
        <p:style>
          <a:lnRef idx="2">
            <a:schemeClr val="accent1"/>
          </a:lnRef>
          <a:fillRef idx="0">
            <a:schemeClr val="accent1"/>
          </a:fillRef>
          <a:effectRef idx="1">
            <a:schemeClr val="accent1"/>
          </a:effectRef>
          <a:fontRef idx="minor">
            <a:schemeClr val="tx1"/>
          </a:fontRef>
        </p:style>
      </p:cxnSp>
      <p:sp>
        <p:nvSpPr>
          <p:cNvPr id="22" name="Rounded Rectangle 21"/>
          <p:cNvSpPr/>
          <p:nvPr/>
        </p:nvSpPr>
        <p:spPr>
          <a:xfrm>
            <a:off x="10058399" y="2286000"/>
            <a:ext cx="1600200" cy="82296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131551" y="2432304"/>
            <a:ext cx="1453896" cy="731520"/>
          </a:xfrm>
          <a:prstGeom prst="rect">
            <a:avLst/>
          </a:prstGeom>
          <a:noFill/>
        </p:spPr>
        <p:txBody>
          <a:bodyPr wrap="square">
            <a:normAutofit/>
          </a:bodyPr>
          <a:lstStyle/>
          <a:p>
            <a:pPr algn="ctr"/>
            <a:r>
              <a:rPr sz="1200" b="1" i="0">
                <a:solidFill>
                  <a:srgbClr val="082033"/>
                </a:solidFill>
                <a:latin typeface="Aptos"/>
              </a:rPr>
              <a:t>6. Admit / TX permit</a:t>
            </a:r>
          </a:p>
        </p:txBody>
      </p:sp>
      <p:sp>
        <p:nvSpPr>
          <p:cNvPr id="24" name="TextBox 23"/>
          <p:cNvSpPr txBox="1"/>
          <p:nvPr/>
        </p:nvSpPr>
        <p:spPr>
          <a:xfrm>
            <a:off x="1005840" y="4069080"/>
            <a:ext cx="10058400" cy="502920"/>
          </a:xfrm>
          <a:prstGeom prst="rect">
            <a:avLst/>
          </a:prstGeom>
          <a:noFill/>
        </p:spPr>
        <p:txBody>
          <a:bodyPr wrap="square">
            <a:normAutofit/>
          </a:bodyPr>
          <a:lstStyle/>
          <a:p>
            <a:pPr algn="ctr"/>
            <a:r>
              <a:rPr sz="2500" b="1" i="0">
                <a:solidFill>
                  <a:srgbClr val="082033"/>
                </a:solidFill>
                <a:latin typeface="Aptos"/>
              </a:rPr>
              <a:t>Every DMR channel is a recipe. If one key ingredient is wrong, the channel may fail.</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Zones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36</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A zone is a collection of channels.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Design zones around how operators actually use the radio.</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Good examples: OBX Repeaters, NCPRN, Travel, Hotspot, Training.</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Avoid dumping every channel into one unusable zone.</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Contacts and RX Groups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37</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Digital contacts define talkgroups and private calls.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RX groups control what the radio unmutes for.</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Many radios do not need complex RX groups for normal use.</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Over-programming RX groups can create confusing receive behavior.</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Admit Criteria and TX Permit</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38</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These settings control when the radio is allowed to transmit.</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Common choices include Color Code Free, Channel Free, and Always.</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A wrong setting can make the radio refuse to transmit.</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Use the setting recommended for the local repeater/codeplug standard.</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Codeplug Build Sequence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39</a:t>
            </a:r>
          </a:p>
        </p:txBody>
      </p:sp>
      <p:sp>
        <p:nvSpPr>
          <p:cNvPr id="7" name="Rectangle 6"/>
          <p:cNvSpPr/>
          <p:nvPr/>
        </p:nvSpPr>
        <p:spPr>
          <a:xfrm>
            <a:off x="594360" y="1325880"/>
            <a:ext cx="9144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67512" y="1399032"/>
            <a:ext cx="777240" cy="182880"/>
          </a:xfrm>
          <a:prstGeom prst="rect">
            <a:avLst/>
          </a:prstGeom>
          <a:noFill/>
        </p:spPr>
        <p:txBody>
          <a:bodyPr wrap="square">
            <a:normAutofit/>
          </a:bodyPr>
          <a:lstStyle/>
          <a:p>
            <a:pPr algn="l"/>
            <a:r>
              <a:rPr sz="1150" b="1" i="0">
                <a:solidFill>
                  <a:srgbClr val="FFFFFF"/>
                </a:solidFill>
                <a:latin typeface="Aptos"/>
              </a:rPr>
              <a:t>Step</a:t>
            </a:r>
          </a:p>
        </p:txBody>
      </p:sp>
      <p:sp>
        <p:nvSpPr>
          <p:cNvPr id="9" name="Rectangle 8"/>
          <p:cNvSpPr/>
          <p:nvPr/>
        </p:nvSpPr>
        <p:spPr>
          <a:xfrm>
            <a:off x="1508760" y="1325880"/>
            <a:ext cx="420624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1581912" y="1399032"/>
            <a:ext cx="4069079" cy="182880"/>
          </a:xfrm>
          <a:prstGeom prst="rect">
            <a:avLst/>
          </a:prstGeom>
          <a:noFill/>
        </p:spPr>
        <p:txBody>
          <a:bodyPr wrap="square">
            <a:normAutofit/>
          </a:bodyPr>
          <a:lstStyle/>
          <a:p>
            <a:pPr algn="l"/>
            <a:r>
              <a:rPr sz="1150" b="1" i="0">
                <a:solidFill>
                  <a:srgbClr val="FFFFFF"/>
                </a:solidFill>
                <a:latin typeface="Aptos"/>
              </a:rPr>
              <a:t>Build item</a:t>
            </a:r>
          </a:p>
        </p:txBody>
      </p:sp>
      <p:sp>
        <p:nvSpPr>
          <p:cNvPr id="11" name="Rectangle 10"/>
          <p:cNvSpPr/>
          <p:nvPr/>
        </p:nvSpPr>
        <p:spPr>
          <a:xfrm>
            <a:off x="5715000" y="1325880"/>
            <a:ext cx="53949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5788152" y="1399032"/>
            <a:ext cx="5257800" cy="182880"/>
          </a:xfrm>
          <a:prstGeom prst="rect">
            <a:avLst/>
          </a:prstGeom>
          <a:noFill/>
        </p:spPr>
        <p:txBody>
          <a:bodyPr wrap="square">
            <a:normAutofit/>
          </a:bodyPr>
          <a:lstStyle/>
          <a:p>
            <a:pPr algn="l"/>
            <a:r>
              <a:rPr sz="1150" b="1" i="0">
                <a:solidFill>
                  <a:srgbClr val="FFFFFF"/>
                </a:solidFill>
                <a:latin typeface="Aptos"/>
              </a:rPr>
              <a:t>Instructor check</a:t>
            </a:r>
          </a:p>
        </p:txBody>
      </p:sp>
      <p:sp>
        <p:nvSpPr>
          <p:cNvPr id="13" name="Rectangle 12"/>
          <p:cNvSpPr/>
          <p:nvPr/>
        </p:nvSpPr>
        <p:spPr>
          <a:xfrm>
            <a:off x="594360" y="173736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67512" y="1801368"/>
            <a:ext cx="777240" cy="201168"/>
          </a:xfrm>
          <a:prstGeom prst="rect">
            <a:avLst/>
          </a:prstGeom>
          <a:noFill/>
        </p:spPr>
        <p:txBody>
          <a:bodyPr wrap="square">
            <a:normAutofit/>
          </a:bodyPr>
          <a:lstStyle/>
          <a:p>
            <a:pPr algn="l"/>
            <a:r>
              <a:rPr sz="1050" b="1" i="0">
                <a:solidFill>
                  <a:srgbClr val="10202B"/>
                </a:solidFill>
                <a:latin typeface="Aptos"/>
              </a:rPr>
              <a:t>1</a:t>
            </a:r>
          </a:p>
        </p:txBody>
      </p:sp>
      <p:sp>
        <p:nvSpPr>
          <p:cNvPr id="15" name="Rectangle 14"/>
          <p:cNvSpPr/>
          <p:nvPr/>
        </p:nvSpPr>
        <p:spPr>
          <a:xfrm>
            <a:off x="1508760" y="173736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581912" y="1801368"/>
            <a:ext cx="4069079" cy="201168"/>
          </a:xfrm>
          <a:prstGeom prst="rect">
            <a:avLst/>
          </a:prstGeom>
          <a:noFill/>
        </p:spPr>
        <p:txBody>
          <a:bodyPr wrap="square">
            <a:normAutofit/>
          </a:bodyPr>
          <a:lstStyle/>
          <a:p>
            <a:pPr algn="l"/>
            <a:r>
              <a:rPr sz="1050" b="0" i="0">
                <a:solidFill>
                  <a:srgbClr val="10202B"/>
                </a:solidFill>
                <a:latin typeface="Aptos"/>
              </a:rPr>
              <a:t>Contacts / TGs</a:t>
            </a:r>
          </a:p>
        </p:txBody>
      </p:sp>
      <p:sp>
        <p:nvSpPr>
          <p:cNvPr id="17" name="Rectangle 16"/>
          <p:cNvSpPr/>
          <p:nvPr/>
        </p:nvSpPr>
        <p:spPr>
          <a:xfrm>
            <a:off x="5715000" y="1737360"/>
            <a:ext cx="5394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788152" y="1801368"/>
            <a:ext cx="5257800" cy="201168"/>
          </a:xfrm>
          <a:prstGeom prst="rect">
            <a:avLst/>
          </a:prstGeom>
          <a:noFill/>
        </p:spPr>
        <p:txBody>
          <a:bodyPr wrap="square">
            <a:normAutofit/>
          </a:bodyPr>
          <a:lstStyle/>
          <a:p>
            <a:pPr algn="l"/>
            <a:r>
              <a:rPr sz="1050" b="0" i="0">
                <a:solidFill>
                  <a:srgbClr val="10202B"/>
                </a:solidFill>
                <a:latin typeface="Aptos"/>
              </a:rPr>
              <a:t>Names and IDs correct</a:t>
            </a:r>
          </a:p>
        </p:txBody>
      </p:sp>
      <p:sp>
        <p:nvSpPr>
          <p:cNvPr id="19" name="Rectangle 18"/>
          <p:cNvSpPr/>
          <p:nvPr/>
        </p:nvSpPr>
        <p:spPr>
          <a:xfrm>
            <a:off x="594360" y="214884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67512" y="2212848"/>
            <a:ext cx="777240" cy="201168"/>
          </a:xfrm>
          <a:prstGeom prst="rect">
            <a:avLst/>
          </a:prstGeom>
          <a:noFill/>
        </p:spPr>
        <p:txBody>
          <a:bodyPr wrap="square">
            <a:normAutofit/>
          </a:bodyPr>
          <a:lstStyle/>
          <a:p>
            <a:pPr algn="l"/>
            <a:r>
              <a:rPr sz="1050" b="1" i="0">
                <a:solidFill>
                  <a:srgbClr val="10202B"/>
                </a:solidFill>
                <a:latin typeface="Aptos"/>
              </a:rPr>
              <a:t>2</a:t>
            </a:r>
          </a:p>
        </p:txBody>
      </p:sp>
      <p:sp>
        <p:nvSpPr>
          <p:cNvPr id="21" name="Rectangle 20"/>
          <p:cNvSpPr/>
          <p:nvPr/>
        </p:nvSpPr>
        <p:spPr>
          <a:xfrm>
            <a:off x="1508760" y="2148840"/>
            <a:ext cx="420624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581912" y="2212848"/>
            <a:ext cx="4069079" cy="201168"/>
          </a:xfrm>
          <a:prstGeom prst="rect">
            <a:avLst/>
          </a:prstGeom>
          <a:noFill/>
        </p:spPr>
        <p:txBody>
          <a:bodyPr wrap="square">
            <a:normAutofit/>
          </a:bodyPr>
          <a:lstStyle/>
          <a:p>
            <a:pPr algn="l"/>
            <a:r>
              <a:rPr sz="1050" b="0" i="0">
                <a:solidFill>
                  <a:srgbClr val="10202B"/>
                </a:solidFill>
                <a:latin typeface="Aptos"/>
              </a:rPr>
              <a:t>Channels</a:t>
            </a:r>
          </a:p>
        </p:txBody>
      </p:sp>
      <p:sp>
        <p:nvSpPr>
          <p:cNvPr id="23" name="Rectangle 22"/>
          <p:cNvSpPr/>
          <p:nvPr/>
        </p:nvSpPr>
        <p:spPr>
          <a:xfrm>
            <a:off x="5715000" y="2148840"/>
            <a:ext cx="5394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5788152" y="2212848"/>
            <a:ext cx="5257800" cy="201168"/>
          </a:xfrm>
          <a:prstGeom prst="rect">
            <a:avLst/>
          </a:prstGeom>
          <a:noFill/>
        </p:spPr>
        <p:txBody>
          <a:bodyPr wrap="square">
            <a:normAutofit/>
          </a:bodyPr>
          <a:lstStyle/>
          <a:p>
            <a:pPr algn="l"/>
            <a:r>
              <a:rPr sz="1050" b="0" i="0">
                <a:solidFill>
                  <a:srgbClr val="10202B"/>
                </a:solidFill>
                <a:latin typeface="Aptos"/>
              </a:rPr>
              <a:t>Freq, CC, TS, TG match</a:t>
            </a:r>
          </a:p>
        </p:txBody>
      </p:sp>
      <p:sp>
        <p:nvSpPr>
          <p:cNvPr id="25" name="Rectangle 24"/>
          <p:cNvSpPr/>
          <p:nvPr/>
        </p:nvSpPr>
        <p:spPr>
          <a:xfrm>
            <a:off x="594360" y="256032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67512" y="2624328"/>
            <a:ext cx="777240" cy="201168"/>
          </a:xfrm>
          <a:prstGeom prst="rect">
            <a:avLst/>
          </a:prstGeom>
          <a:noFill/>
        </p:spPr>
        <p:txBody>
          <a:bodyPr wrap="square">
            <a:normAutofit/>
          </a:bodyPr>
          <a:lstStyle/>
          <a:p>
            <a:pPr algn="l"/>
            <a:r>
              <a:rPr sz="1050" b="1" i="0">
                <a:solidFill>
                  <a:srgbClr val="10202B"/>
                </a:solidFill>
                <a:latin typeface="Aptos"/>
              </a:rPr>
              <a:t>3</a:t>
            </a:r>
          </a:p>
        </p:txBody>
      </p:sp>
      <p:sp>
        <p:nvSpPr>
          <p:cNvPr id="27" name="Rectangle 26"/>
          <p:cNvSpPr/>
          <p:nvPr/>
        </p:nvSpPr>
        <p:spPr>
          <a:xfrm>
            <a:off x="1508760" y="256032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581912" y="2624328"/>
            <a:ext cx="4069079" cy="201168"/>
          </a:xfrm>
          <a:prstGeom prst="rect">
            <a:avLst/>
          </a:prstGeom>
          <a:noFill/>
        </p:spPr>
        <p:txBody>
          <a:bodyPr wrap="square">
            <a:normAutofit/>
          </a:bodyPr>
          <a:lstStyle/>
          <a:p>
            <a:pPr algn="l"/>
            <a:r>
              <a:rPr sz="1050" b="0" i="0">
                <a:solidFill>
                  <a:srgbClr val="10202B"/>
                </a:solidFill>
                <a:latin typeface="Aptos"/>
              </a:rPr>
              <a:t>Zones</a:t>
            </a:r>
          </a:p>
        </p:txBody>
      </p:sp>
      <p:sp>
        <p:nvSpPr>
          <p:cNvPr id="29" name="Rectangle 28"/>
          <p:cNvSpPr/>
          <p:nvPr/>
        </p:nvSpPr>
        <p:spPr>
          <a:xfrm>
            <a:off x="5715000" y="2560320"/>
            <a:ext cx="5394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788152" y="2624328"/>
            <a:ext cx="5257800" cy="201168"/>
          </a:xfrm>
          <a:prstGeom prst="rect">
            <a:avLst/>
          </a:prstGeom>
          <a:noFill/>
        </p:spPr>
        <p:txBody>
          <a:bodyPr wrap="square">
            <a:normAutofit/>
          </a:bodyPr>
          <a:lstStyle/>
          <a:p>
            <a:pPr algn="l"/>
            <a:r>
              <a:rPr sz="1050" b="0" i="0">
                <a:solidFill>
                  <a:srgbClr val="10202B"/>
                </a:solidFill>
                <a:latin typeface="Aptos"/>
              </a:rPr>
              <a:t>Usable operating layout</a:t>
            </a:r>
          </a:p>
        </p:txBody>
      </p:sp>
      <p:sp>
        <p:nvSpPr>
          <p:cNvPr id="31" name="Rectangle 30"/>
          <p:cNvSpPr/>
          <p:nvPr/>
        </p:nvSpPr>
        <p:spPr>
          <a:xfrm>
            <a:off x="594360" y="297180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67512" y="3035808"/>
            <a:ext cx="777240" cy="201168"/>
          </a:xfrm>
          <a:prstGeom prst="rect">
            <a:avLst/>
          </a:prstGeom>
          <a:noFill/>
        </p:spPr>
        <p:txBody>
          <a:bodyPr wrap="square">
            <a:normAutofit/>
          </a:bodyPr>
          <a:lstStyle/>
          <a:p>
            <a:pPr algn="l"/>
            <a:r>
              <a:rPr sz="1050" b="1" i="0">
                <a:solidFill>
                  <a:srgbClr val="10202B"/>
                </a:solidFill>
                <a:latin typeface="Aptos"/>
              </a:rPr>
              <a:t>4</a:t>
            </a:r>
          </a:p>
        </p:txBody>
      </p:sp>
      <p:sp>
        <p:nvSpPr>
          <p:cNvPr id="33" name="Rectangle 32"/>
          <p:cNvSpPr/>
          <p:nvPr/>
        </p:nvSpPr>
        <p:spPr>
          <a:xfrm>
            <a:off x="1508760" y="2971800"/>
            <a:ext cx="420624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1581912" y="3035808"/>
            <a:ext cx="4069079" cy="201168"/>
          </a:xfrm>
          <a:prstGeom prst="rect">
            <a:avLst/>
          </a:prstGeom>
          <a:noFill/>
        </p:spPr>
        <p:txBody>
          <a:bodyPr wrap="square">
            <a:normAutofit/>
          </a:bodyPr>
          <a:lstStyle/>
          <a:p>
            <a:pPr algn="l"/>
            <a:r>
              <a:rPr sz="1050" b="0" i="0">
                <a:solidFill>
                  <a:srgbClr val="10202B"/>
                </a:solidFill>
                <a:latin typeface="Aptos"/>
              </a:rPr>
              <a:t>Scan/RX lists</a:t>
            </a:r>
          </a:p>
        </p:txBody>
      </p:sp>
      <p:sp>
        <p:nvSpPr>
          <p:cNvPr id="35" name="Rectangle 34"/>
          <p:cNvSpPr/>
          <p:nvPr/>
        </p:nvSpPr>
        <p:spPr>
          <a:xfrm>
            <a:off x="5715000" y="2971800"/>
            <a:ext cx="5394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5788152" y="3035808"/>
            <a:ext cx="5257800" cy="201168"/>
          </a:xfrm>
          <a:prstGeom prst="rect">
            <a:avLst/>
          </a:prstGeom>
          <a:noFill/>
        </p:spPr>
        <p:txBody>
          <a:bodyPr wrap="square">
            <a:normAutofit/>
          </a:bodyPr>
          <a:lstStyle/>
          <a:p>
            <a:pPr algn="l"/>
            <a:r>
              <a:rPr sz="1050" b="0" i="0">
                <a:solidFill>
                  <a:srgbClr val="10202B"/>
                </a:solidFill>
                <a:latin typeface="Aptos"/>
              </a:rPr>
              <a:t>Simple and deliberate</a:t>
            </a:r>
          </a:p>
        </p:txBody>
      </p:sp>
      <p:sp>
        <p:nvSpPr>
          <p:cNvPr id="37" name="Rectangle 36"/>
          <p:cNvSpPr/>
          <p:nvPr/>
        </p:nvSpPr>
        <p:spPr>
          <a:xfrm>
            <a:off x="594360" y="3383280"/>
            <a:ext cx="914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67512" y="3447288"/>
            <a:ext cx="777240" cy="201168"/>
          </a:xfrm>
          <a:prstGeom prst="rect">
            <a:avLst/>
          </a:prstGeom>
          <a:noFill/>
        </p:spPr>
        <p:txBody>
          <a:bodyPr wrap="square">
            <a:normAutofit/>
          </a:bodyPr>
          <a:lstStyle/>
          <a:p>
            <a:pPr algn="l"/>
            <a:r>
              <a:rPr sz="1050" b="1" i="0">
                <a:solidFill>
                  <a:srgbClr val="10202B"/>
                </a:solidFill>
                <a:latin typeface="Aptos"/>
              </a:rPr>
              <a:t>5</a:t>
            </a:r>
          </a:p>
        </p:txBody>
      </p:sp>
      <p:sp>
        <p:nvSpPr>
          <p:cNvPr id="39" name="Rectangle 38"/>
          <p:cNvSpPr/>
          <p:nvPr/>
        </p:nvSpPr>
        <p:spPr>
          <a:xfrm>
            <a:off x="1508760" y="338328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1581912" y="3447288"/>
            <a:ext cx="4069079" cy="201168"/>
          </a:xfrm>
          <a:prstGeom prst="rect">
            <a:avLst/>
          </a:prstGeom>
          <a:noFill/>
        </p:spPr>
        <p:txBody>
          <a:bodyPr wrap="square">
            <a:normAutofit/>
          </a:bodyPr>
          <a:lstStyle/>
          <a:p>
            <a:pPr algn="l"/>
            <a:r>
              <a:rPr sz="1050" b="0" i="0">
                <a:solidFill>
                  <a:srgbClr val="10202B"/>
                </a:solidFill>
                <a:latin typeface="Aptos"/>
              </a:rPr>
              <a:t>Buttons / menus</a:t>
            </a:r>
          </a:p>
        </p:txBody>
      </p:sp>
      <p:sp>
        <p:nvSpPr>
          <p:cNvPr id="41" name="Rectangle 40"/>
          <p:cNvSpPr/>
          <p:nvPr/>
        </p:nvSpPr>
        <p:spPr>
          <a:xfrm>
            <a:off x="5715000" y="3383280"/>
            <a:ext cx="53949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788152" y="3447288"/>
            <a:ext cx="5257800" cy="201168"/>
          </a:xfrm>
          <a:prstGeom prst="rect">
            <a:avLst/>
          </a:prstGeom>
          <a:noFill/>
        </p:spPr>
        <p:txBody>
          <a:bodyPr wrap="square">
            <a:normAutofit/>
          </a:bodyPr>
          <a:lstStyle/>
          <a:p>
            <a:pPr algn="l"/>
            <a:r>
              <a:rPr sz="1050" b="0" i="0">
                <a:solidFill>
                  <a:srgbClr val="10202B"/>
                </a:solidFill>
                <a:latin typeface="Aptos"/>
              </a:rPr>
              <a:t>Operator-friendly</a:t>
            </a:r>
          </a:p>
        </p:txBody>
      </p:sp>
      <p:sp>
        <p:nvSpPr>
          <p:cNvPr id="43" name="Rectangle 42"/>
          <p:cNvSpPr/>
          <p:nvPr/>
        </p:nvSpPr>
        <p:spPr>
          <a:xfrm>
            <a:off x="594360" y="3794760"/>
            <a:ext cx="914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67512" y="3858768"/>
            <a:ext cx="777240" cy="201168"/>
          </a:xfrm>
          <a:prstGeom prst="rect">
            <a:avLst/>
          </a:prstGeom>
          <a:noFill/>
        </p:spPr>
        <p:txBody>
          <a:bodyPr wrap="square">
            <a:normAutofit/>
          </a:bodyPr>
          <a:lstStyle/>
          <a:p>
            <a:pPr algn="l"/>
            <a:r>
              <a:rPr sz="1050" b="1" i="0">
                <a:solidFill>
                  <a:srgbClr val="10202B"/>
                </a:solidFill>
                <a:latin typeface="Aptos"/>
              </a:rPr>
              <a:t>6</a:t>
            </a:r>
          </a:p>
        </p:txBody>
      </p:sp>
      <p:sp>
        <p:nvSpPr>
          <p:cNvPr id="45" name="Rectangle 44"/>
          <p:cNvSpPr/>
          <p:nvPr/>
        </p:nvSpPr>
        <p:spPr>
          <a:xfrm>
            <a:off x="1508760" y="3794760"/>
            <a:ext cx="420624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1581912" y="3858768"/>
            <a:ext cx="4069079" cy="201168"/>
          </a:xfrm>
          <a:prstGeom prst="rect">
            <a:avLst/>
          </a:prstGeom>
          <a:noFill/>
        </p:spPr>
        <p:txBody>
          <a:bodyPr wrap="square">
            <a:normAutofit/>
          </a:bodyPr>
          <a:lstStyle/>
          <a:p>
            <a:pPr algn="l"/>
            <a:r>
              <a:rPr sz="1050" b="0" i="0">
                <a:solidFill>
                  <a:srgbClr val="10202B"/>
                </a:solidFill>
                <a:latin typeface="Aptos"/>
              </a:rPr>
              <a:t>Test</a:t>
            </a:r>
          </a:p>
        </p:txBody>
      </p:sp>
      <p:sp>
        <p:nvSpPr>
          <p:cNvPr id="47" name="Rectangle 46"/>
          <p:cNvSpPr/>
          <p:nvPr/>
        </p:nvSpPr>
        <p:spPr>
          <a:xfrm>
            <a:off x="5715000" y="3794760"/>
            <a:ext cx="53949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5788152" y="3858768"/>
            <a:ext cx="5257800" cy="201168"/>
          </a:xfrm>
          <a:prstGeom prst="rect">
            <a:avLst/>
          </a:prstGeom>
          <a:noFill/>
        </p:spPr>
        <p:txBody>
          <a:bodyPr wrap="square">
            <a:normAutofit/>
          </a:bodyPr>
          <a:lstStyle/>
          <a:p>
            <a:pPr algn="l"/>
            <a:r>
              <a:rPr sz="1050" b="0" i="0">
                <a:solidFill>
                  <a:srgbClr val="10202B"/>
                </a:solidFill>
                <a:latin typeface="Aptos"/>
              </a:rPr>
              <a:t>Local signal report</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Delivery Formats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04</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Recommended formats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Instructor emphasis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One-day workshop: full immersion and practical lab.</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Two evening sessions: concepts first, programming second.</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Monthly series: best for progressive skill building.</a:t>
            </a:r>
          </a:p>
        </p:txBody>
      </p:sp>
      <p:sp>
        <p:nvSpPr>
          <p:cNvPr id="14" name="TextBox 13"/>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Keep vocabulary connected to operating behavior.</a:t>
            </a:r>
          </a:p>
        </p:txBody>
      </p:sp>
      <p:sp>
        <p:nvSpPr>
          <p:cNvPr id="16" name="TextBox 15"/>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Demonstrate each concept using a radio or hotspot.</a:t>
            </a:r>
          </a:p>
        </p:txBody>
      </p:sp>
      <p:sp>
        <p:nvSpPr>
          <p:cNvPr id="18" name="TextBox 17"/>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Use intentionally broken examples for troubleshooting.</a:t>
            </a:r>
          </a:p>
        </p:txBody>
      </p:sp>
      <p:sp>
        <p:nvSpPr>
          <p:cNvPr id="20" name="TextBox 19"/>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End with a directed net so students operate under structure.</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6</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Codeplug Principle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40</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Standardize where possible.
Personalize only where it does not break supportability.</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7</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Troubleshooting &amp; Failure Modes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Diagnose by category: RF, programming, network, or operator procedure.</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60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41</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7</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Top 10 DMR Failure Causes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42</a:t>
            </a:r>
          </a:p>
        </p:txBody>
      </p:sp>
      <p:sp>
        <p:nvSpPr>
          <p:cNvPr id="7" name="Rectangle 6"/>
          <p:cNvSpPr/>
          <p:nvPr/>
        </p:nvSpPr>
        <p:spPr>
          <a:xfrm>
            <a:off x="594360" y="1325880"/>
            <a:ext cx="475488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67512" y="1399032"/>
            <a:ext cx="4617720" cy="182880"/>
          </a:xfrm>
          <a:prstGeom prst="rect">
            <a:avLst/>
          </a:prstGeom>
          <a:noFill/>
        </p:spPr>
        <p:txBody>
          <a:bodyPr wrap="square">
            <a:normAutofit/>
          </a:bodyPr>
          <a:lstStyle/>
          <a:p>
            <a:pPr algn="l"/>
            <a:r>
              <a:rPr sz="1150" b="1" i="0">
                <a:solidFill>
                  <a:srgbClr val="FFFFFF"/>
                </a:solidFill>
                <a:latin typeface="Aptos"/>
              </a:rPr>
              <a:t>Failure</a:t>
            </a:r>
          </a:p>
        </p:txBody>
      </p:sp>
      <p:sp>
        <p:nvSpPr>
          <p:cNvPr id="9" name="Rectangle 8"/>
          <p:cNvSpPr/>
          <p:nvPr/>
        </p:nvSpPr>
        <p:spPr>
          <a:xfrm>
            <a:off x="5349240" y="1325880"/>
            <a:ext cx="54864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422392" y="1399032"/>
            <a:ext cx="5349240" cy="182880"/>
          </a:xfrm>
          <a:prstGeom prst="rect">
            <a:avLst/>
          </a:prstGeom>
          <a:noFill/>
        </p:spPr>
        <p:txBody>
          <a:bodyPr wrap="square">
            <a:normAutofit/>
          </a:bodyPr>
          <a:lstStyle/>
          <a:p>
            <a:pPr algn="l"/>
            <a:r>
              <a:rPr sz="1150" b="1" i="0">
                <a:solidFill>
                  <a:srgbClr val="FFFFFF"/>
                </a:solidFill>
                <a:latin typeface="Aptos"/>
              </a:rPr>
              <a:t>Likely cause</a:t>
            </a:r>
          </a:p>
        </p:txBody>
      </p:sp>
      <p:sp>
        <p:nvSpPr>
          <p:cNvPr id="11" name="Rectangle 10"/>
          <p:cNvSpPr/>
          <p:nvPr/>
        </p:nvSpPr>
        <p:spPr>
          <a:xfrm>
            <a:off x="594360" y="1737360"/>
            <a:ext cx="47548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67512" y="1801368"/>
            <a:ext cx="4617720" cy="201168"/>
          </a:xfrm>
          <a:prstGeom prst="rect">
            <a:avLst/>
          </a:prstGeom>
          <a:noFill/>
        </p:spPr>
        <p:txBody>
          <a:bodyPr wrap="square">
            <a:normAutofit/>
          </a:bodyPr>
          <a:lstStyle/>
          <a:p>
            <a:pPr algn="l"/>
            <a:r>
              <a:rPr sz="1050" b="1" i="0">
                <a:solidFill>
                  <a:srgbClr val="10202B"/>
                </a:solidFill>
                <a:latin typeface="Aptos"/>
              </a:rPr>
              <a:t>Cannot key repeater</a:t>
            </a:r>
          </a:p>
        </p:txBody>
      </p:sp>
      <p:sp>
        <p:nvSpPr>
          <p:cNvPr id="13" name="Rectangle 12"/>
          <p:cNvSpPr/>
          <p:nvPr/>
        </p:nvSpPr>
        <p:spPr>
          <a:xfrm>
            <a:off x="5349240" y="1737360"/>
            <a:ext cx="5486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5422392" y="1801368"/>
            <a:ext cx="5349240" cy="201168"/>
          </a:xfrm>
          <a:prstGeom prst="rect">
            <a:avLst/>
          </a:prstGeom>
          <a:noFill/>
        </p:spPr>
        <p:txBody>
          <a:bodyPr wrap="square">
            <a:normAutofit/>
          </a:bodyPr>
          <a:lstStyle/>
          <a:p>
            <a:pPr algn="l"/>
            <a:r>
              <a:rPr sz="1050" b="0" i="0">
                <a:solidFill>
                  <a:srgbClr val="10202B"/>
                </a:solidFill>
                <a:latin typeface="Aptos"/>
              </a:rPr>
              <a:t>Wrong color code or admit setting</a:t>
            </a:r>
          </a:p>
        </p:txBody>
      </p:sp>
      <p:sp>
        <p:nvSpPr>
          <p:cNvPr id="15" name="Rectangle 14"/>
          <p:cNvSpPr/>
          <p:nvPr/>
        </p:nvSpPr>
        <p:spPr>
          <a:xfrm>
            <a:off x="594360" y="2148840"/>
            <a:ext cx="47548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67512" y="2212848"/>
            <a:ext cx="4617720" cy="201168"/>
          </a:xfrm>
          <a:prstGeom prst="rect">
            <a:avLst/>
          </a:prstGeom>
          <a:noFill/>
        </p:spPr>
        <p:txBody>
          <a:bodyPr wrap="square">
            <a:normAutofit/>
          </a:bodyPr>
          <a:lstStyle/>
          <a:p>
            <a:pPr algn="l"/>
            <a:r>
              <a:rPr sz="1050" b="1" i="0">
                <a:solidFill>
                  <a:srgbClr val="10202B"/>
                </a:solidFill>
                <a:latin typeface="Aptos"/>
              </a:rPr>
              <a:t>No audio heard</a:t>
            </a:r>
          </a:p>
        </p:txBody>
      </p:sp>
      <p:sp>
        <p:nvSpPr>
          <p:cNvPr id="17" name="Rectangle 16"/>
          <p:cNvSpPr/>
          <p:nvPr/>
        </p:nvSpPr>
        <p:spPr>
          <a:xfrm>
            <a:off x="5349240" y="2148840"/>
            <a:ext cx="5486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5422392" y="2212848"/>
            <a:ext cx="5349240" cy="201168"/>
          </a:xfrm>
          <a:prstGeom prst="rect">
            <a:avLst/>
          </a:prstGeom>
          <a:noFill/>
        </p:spPr>
        <p:txBody>
          <a:bodyPr wrap="square">
            <a:normAutofit/>
          </a:bodyPr>
          <a:lstStyle/>
          <a:p>
            <a:pPr algn="l"/>
            <a:r>
              <a:rPr sz="1050" b="0" i="0">
                <a:solidFill>
                  <a:srgbClr val="10202B"/>
                </a:solidFill>
                <a:latin typeface="Aptos"/>
              </a:rPr>
              <a:t>Wrong talkgroup or RX group</a:t>
            </a:r>
          </a:p>
        </p:txBody>
      </p:sp>
      <p:sp>
        <p:nvSpPr>
          <p:cNvPr id="19" name="Rectangle 18"/>
          <p:cNvSpPr/>
          <p:nvPr/>
        </p:nvSpPr>
        <p:spPr>
          <a:xfrm>
            <a:off x="594360" y="2560320"/>
            <a:ext cx="47548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67512" y="2624328"/>
            <a:ext cx="4617720" cy="201168"/>
          </a:xfrm>
          <a:prstGeom prst="rect">
            <a:avLst/>
          </a:prstGeom>
          <a:noFill/>
        </p:spPr>
        <p:txBody>
          <a:bodyPr wrap="square">
            <a:normAutofit/>
          </a:bodyPr>
          <a:lstStyle/>
          <a:p>
            <a:pPr algn="l"/>
            <a:r>
              <a:rPr sz="1050" b="1" i="0">
                <a:solidFill>
                  <a:srgbClr val="10202B"/>
                </a:solidFill>
                <a:latin typeface="Aptos"/>
              </a:rPr>
              <a:t>PTT works but nobody hears</a:t>
            </a:r>
          </a:p>
        </p:txBody>
      </p:sp>
      <p:sp>
        <p:nvSpPr>
          <p:cNvPr id="21" name="Rectangle 20"/>
          <p:cNvSpPr/>
          <p:nvPr/>
        </p:nvSpPr>
        <p:spPr>
          <a:xfrm>
            <a:off x="5349240" y="2560320"/>
            <a:ext cx="5486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5422392" y="2624328"/>
            <a:ext cx="5349240" cy="201168"/>
          </a:xfrm>
          <a:prstGeom prst="rect">
            <a:avLst/>
          </a:prstGeom>
          <a:noFill/>
        </p:spPr>
        <p:txBody>
          <a:bodyPr wrap="square">
            <a:normAutofit/>
          </a:bodyPr>
          <a:lstStyle/>
          <a:p>
            <a:pPr algn="l"/>
            <a:r>
              <a:rPr sz="1050" b="0" i="0">
                <a:solidFill>
                  <a:srgbClr val="10202B"/>
                </a:solidFill>
                <a:latin typeface="Aptos"/>
              </a:rPr>
              <a:t>Wrong time slot</a:t>
            </a:r>
          </a:p>
        </p:txBody>
      </p:sp>
      <p:sp>
        <p:nvSpPr>
          <p:cNvPr id="23" name="Rectangle 22"/>
          <p:cNvSpPr/>
          <p:nvPr/>
        </p:nvSpPr>
        <p:spPr>
          <a:xfrm>
            <a:off x="594360" y="2971800"/>
            <a:ext cx="47548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67512" y="3035808"/>
            <a:ext cx="4617720" cy="201168"/>
          </a:xfrm>
          <a:prstGeom prst="rect">
            <a:avLst/>
          </a:prstGeom>
          <a:noFill/>
        </p:spPr>
        <p:txBody>
          <a:bodyPr wrap="square">
            <a:normAutofit/>
          </a:bodyPr>
          <a:lstStyle/>
          <a:p>
            <a:pPr algn="l"/>
            <a:r>
              <a:rPr sz="1050" b="1" i="0">
                <a:solidFill>
                  <a:srgbClr val="10202B"/>
                </a:solidFill>
                <a:latin typeface="Aptos"/>
              </a:rPr>
              <a:t>Hotspot works, repeater does not</a:t>
            </a:r>
          </a:p>
        </p:txBody>
      </p:sp>
      <p:sp>
        <p:nvSpPr>
          <p:cNvPr id="25" name="Rectangle 24"/>
          <p:cNvSpPr/>
          <p:nvPr/>
        </p:nvSpPr>
        <p:spPr>
          <a:xfrm>
            <a:off x="5349240" y="2971800"/>
            <a:ext cx="5486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5422392" y="3035808"/>
            <a:ext cx="5349240" cy="201168"/>
          </a:xfrm>
          <a:prstGeom prst="rect">
            <a:avLst/>
          </a:prstGeom>
          <a:noFill/>
        </p:spPr>
        <p:txBody>
          <a:bodyPr wrap="square">
            <a:normAutofit/>
          </a:bodyPr>
          <a:lstStyle/>
          <a:p>
            <a:pPr algn="l"/>
            <a:r>
              <a:rPr sz="1050" b="0" i="0">
                <a:solidFill>
                  <a:srgbClr val="10202B"/>
                </a:solidFill>
                <a:latin typeface="Aptos"/>
              </a:rPr>
              <a:t>Repeater TG restriction</a:t>
            </a:r>
          </a:p>
        </p:txBody>
      </p:sp>
      <p:sp>
        <p:nvSpPr>
          <p:cNvPr id="27" name="Rectangle 26"/>
          <p:cNvSpPr/>
          <p:nvPr/>
        </p:nvSpPr>
        <p:spPr>
          <a:xfrm>
            <a:off x="594360" y="3383280"/>
            <a:ext cx="47548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67512" y="3447288"/>
            <a:ext cx="4617720" cy="201168"/>
          </a:xfrm>
          <a:prstGeom prst="rect">
            <a:avLst/>
          </a:prstGeom>
          <a:noFill/>
        </p:spPr>
        <p:txBody>
          <a:bodyPr wrap="square">
            <a:normAutofit/>
          </a:bodyPr>
          <a:lstStyle/>
          <a:p>
            <a:pPr algn="l"/>
            <a:r>
              <a:rPr sz="1050" b="1" i="0">
                <a:solidFill>
                  <a:srgbClr val="10202B"/>
                </a:solidFill>
                <a:latin typeface="Aptos"/>
              </a:rPr>
              <a:t>Intermittent operation</a:t>
            </a:r>
          </a:p>
        </p:txBody>
      </p:sp>
      <p:sp>
        <p:nvSpPr>
          <p:cNvPr id="29" name="Rectangle 28"/>
          <p:cNvSpPr/>
          <p:nvPr/>
        </p:nvSpPr>
        <p:spPr>
          <a:xfrm>
            <a:off x="5349240" y="3383280"/>
            <a:ext cx="5486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5422392" y="3447288"/>
            <a:ext cx="5349240" cy="201168"/>
          </a:xfrm>
          <a:prstGeom prst="rect">
            <a:avLst/>
          </a:prstGeom>
          <a:noFill/>
        </p:spPr>
        <p:txBody>
          <a:bodyPr wrap="square">
            <a:normAutofit/>
          </a:bodyPr>
          <a:lstStyle/>
          <a:p>
            <a:pPr algn="l"/>
            <a:r>
              <a:rPr sz="1050" b="0" i="0">
                <a:solidFill>
                  <a:srgbClr val="10202B"/>
                </a:solidFill>
                <a:latin typeface="Aptos"/>
              </a:rPr>
              <a:t>Weak RF signal</a:t>
            </a:r>
          </a:p>
        </p:txBody>
      </p:sp>
      <p:sp>
        <p:nvSpPr>
          <p:cNvPr id="31" name="Rectangle 30"/>
          <p:cNvSpPr/>
          <p:nvPr/>
        </p:nvSpPr>
        <p:spPr>
          <a:xfrm>
            <a:off x="594360" y="3794760"/>
            <a:ext cx="47548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67512" y="3858768"/>
            <a:ext cx="4617720" cy="201168"/>
          </a:xfrm>
          <a:prstGeom prst="rect">
            <a:avLst/>
          </a:prstGeom>
          <a:noFill/>
        </p:spPr>
        <p:txBody>
          <a:bodyPr wrap="square">
            <a:normAutofit/>
          </a:bodyPr>
          <a:lstStyle/>
          <a:p>
            <a:pPr algn="l"/>
            <a:r>
              <a:rPr sz="1050" b="1" i="0">
                <a:solidFill>
                  <a:srgbClr val="10202B"/>
                </a:solidFill>
                <a:latin typeface="Aptos"/>
              </a:rPr>
              <a:t>Kerchunk only</a:t>
            </a:r>
          </a:p>
        </p:txBody>
      </p:sp>
      <p:sp>
        <p:nvSpPr>
          <p:cNvPr id="33" name="Rectangle 32"/>
          <p:cNvSpPr/>
          <p:nvPr/>
        </p:nvSpPr>
        <p:spPr>
          <a:xfrm>
            <a:off x="5349240" y="3794760"/>
            <a:ext cx="5486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5422392" y="3858768"/>
            <a:ext cx="5349240" cy="201168"/>
          </a:xfrm>
          <a:prstGeom prst="rect">
            <a:avLst/>
          </a:prstGeom>
          <a:noFill/>
        </p:spPr>
        <p:txBody>
          <a:bodyPr wrap="square">
            <a:normAutofit/>
          </a:bodyPr>
          <a:lstStyle/>
          <a:p>
            <a:pPr algn="l"/>
            <a:r>
              <a:rPr sz="1050" b="0" i="0">
                <a:solidFill>
                  <a:srgbClr val="10202B"/>
                </a:solidFill>
                <a:latin typeface="Aptos"/>
              </a:rPr>
              <a:t>Admit / TX permit mismatch</a:t>
            </a:r>
          </a:p>
        </p:txBody>
      </p:sp>
      <p:sp>
        <p:nvSpPr>
          <p:cNvPr id="35" name="Rectangle 34"/>
          <p:cNvSpPr/>
          <p:nvPr/>
        </p:nvSpPr>
        <p:spPr>
          <a:xfrm>
            <a:off x="594360" y="4206240"/>
            <a:ext cx="47548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67512" y="4270248"/>
            <a:ext cx="4617720" cy="201168"/>
          </a:xfrm>
          <a:prstGeom prst="rect">
            <a:avLst/>
          </a:prstGeom>
          <a:noFill/>
        </p:spPr>
        <p:txBody>
          <a:bodyPr wrap="square">
            <a:normAutofit/>
          </a:bodyPr>
          <a:lstStyle/>
          <a:p>
            <a:pPr algn="l"/>
            <a:r>
              <a:rPr sz="1050" b="1" i="0">
                <a:solidFill>
                  <a:srgbClr val="10202B"/>
                </a:solidFill>
                <a:latin typeface="Aptos"/>
              </a:rPr>
              <a:t>No network traffic</a:t>
            </a:r>
          </a:p>
        </p:txBody>
      </p:sp>
      <p:sp>
        <p:nvSpPr>
          <p:cNvPr id="37" name="Rectangle 36"/>
          <p:cNvSpPr/>
          <p:nvPr/>
        </p:nvSpPr>
        <p:spPr>
          <a:xfrm>
            <a:off x="5349240" y="4206240"/>
            <a:ext cx="5486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5422392" y="4270248"/>
            <a:ext cx="5349240" cy="201168"/>
          </a:xfrm>
          <a:prstGeom prst="rect">
            <a:avLst/>
          </a:prstGeom>
          <a:noFill/>
        </p:spPr>
        <p:txBody>
          <a:bodyPr wrap="square">
            <a:normAutofit/>
          </a:bodyPr>
          <a:lstStyle/>
          <a:p>
            <a:pPr algn="l"/>
            <a:r>
              <a:rPr sz="1050" b="0" i="0">
                <a:solidFill>
                  <a:srgbClr val="10202B"/>
                </a:solidFill>
                <a:latin typeface="Aptos"/>
              </a:rPr>
              <a:t>Internet or network failure</a:t>
            </a:r>
          </a:p>
        </p:txBody>
      </p:sp>
      <p:sp>
        <p:nvSpPr>
          <p:cNvPr id="39" name="Rectangle 38"/>
          <p:cNvSpPr/>
          <p:nvPr/>
        </p:nvSpPr>
        <p:spPr>
          <a:xfrm>
            <a:off x="594360" y="4617720"/>
            <a:ext cx="47548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67512" y="4681728"/>
            <a:ext cx="4617720" cy="201168"/>
          </a:xfrm>
          <a:prstGeom prst="rect">
            <a:avLst/>
          </a:prstGeom>
          <a:noFill/>
        </p:spPr>
        <p:txBody>
          <a:bodyPr wrap="square">
            <a:normAutofit/>
          </a:bodyPr>
          <a:lstStyle/>
          <a:p>
            <a:pPr algn="l"/>
            <a:r>
              <a:rPr sz="1050" b="1" i="0">
                <a:solidFill>
                  <a:srgbClr val="10202B"/>
                </a:solidFill>
                <a:latin typeface="Aptos"/>
              </a:rPr>
              <a:t>Wrong TG heard</a:t>
            </a:r>
          </a:p>
        </p:txBody>
      </p:sp>
      <p:sp>
        <p:nvSpPr>
          <p:cNvPr id="41" name="Rectangle 40"/>
          <p:cNvSpPr/>
          <p:nvPr/>
        </p:nvSpPr>
        <p:spPr>
          <a:xfrm>
            <a:off x="5349240" y="4617720"/>
            <a:ext cx="5486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5422392" y="4681728"/>
            <a:ext cx="5349240" cy="201168"/>
          </a:xfrm>
          <a:prstGeom prst="rect">
            <a:avLst/>
          </a:prstGeom>
          <a:noFill/>
        </p:spPr>
        <p:txBody>
          <a:bodyPr wrap="square">
            <a:normAutofit/>
          </a:bodyPr>
          <a:lstStyle/>
          <a:p>
            <a:pPr algn="l"/>
            <a:r>
              <a:rPr sz="1050" b="0" i="0">
                <a:solidFill>
                  <a:srgbClr val="10202B"/>
                </a:solidFill>
                <a:latin typeface="Aptos"/>
              </a:rPr>
              <a:t>RX group or dynamic TG behavior</a:t>
            </a:r>
          </a:p>
        </p:txBody>
      </p:sp>
      <p:sp>
        <p:nvSpPr>
          <p:cNvPr id="43" name="Rectangle 42"/>
          <p:cNvSpPr/>
          <p:nvPr/>
        </p:nvSpPr>
        <p:spPr>
          <a:xfrm>
            <a:off x="594360" y="5029200"/>
            <a:ext cx="475488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67512" y="5093208"/>
            <a:ext cx="4617720" cy="201168"/>
          </a:xfrm>
          <a:prstGeom prst="rect">
            <a:avLst/>
          </a:prstGeom>
          <a:noFill/>
        </p:spPr>
        <p:txBody>
          <a:bodyPr wrap="square">
            <a:normAutofit/>
          </a:bodyPr>
          <a:lstStyle/>
          <a:p>
            <a:pPr algn="l"/>
            <a:r>
              <a:rPr sz="1050" b="1" i="0">
                <a:solidFill>
                  <a:srgbClr val="10202B"/>
                </a:solidFill>
                <a:latin typeface="Aptos"/>
              </a:rPr>
              <a:t>Robotic audio</a:t>
            </a:r>
          </a:p>
        </p:txBody>
      </p:sp>
      <p:sp>
        <p:nvSpPr>
          <p:cNvPr id="45" name="Rectangle 44"/>
          <p:cNvSpPr/>
          <p:nvPr/>
        </p:nvSpPr>
        <p:spPr>
          <a:xfrm>
            <a:off x="5349240" y="5029200"/>
            <a:ext cx="54864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5422392" y="5093208"/>
            <a:ext cx="5349240" cy="201168"/>
          </a:xfrm>
          <a:prstGeom prst="rect">
            <a:avLst/>
          </a:prstGeom>
          <a:noFill/>
        </p:spPr>
        <p:txBody>
          <a:bodyPr wrap="square">
            <a:normAutofit/>
          </a:bodyPr>
          <a:lstStyle/>
          <a:p>
            <a:pPr algn="l"/>
            <a:r>
              <a:rPr sz="1050" b="0" i="0">
                <a:solidFill>
                  <a:srgbClr val="10202B"/>
                </a:solidFill>
                <a:latin typeface="Aptos"/>
              </a:rPr>
              <a:t>Packet loss or marginal RF</a:t>
            </a:r>
          </a:p>
        </p:txBody>
      </p:sp>
      <p:sp>
        <p:nvSpPr>
          <p:cNvPr id="47" name="Rectangle 46"/>
          <p:cNvSpPr/>
          <p:nvPr/>
        </p:nvSpPr>
        <p:spPr>
          <a:xfrm>
            <a:off x="594360" y="5440680"/>
            <a:ext cx="475488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TextBox 47"/>
          <p:cNvSpPr txBox="1"/>
          <p:nvPr/>
        </p:nvSpPr>
        <p:spPr>
          <a:xfrm>
            <a:off x="667512" y="5504688"/>
            <a:ext cx="4617720" cy="201168"/>
          </a:xfrm>
          <a:prstGeom prst="rect">
            <a:avLst/>
          </a:prstGeom>
          <a:noFill/>
        </p:spPr>
        <p:txBody>
          <a:bodyPr wrap="square">
            <a:normAutofit/>
          </a:bodyPr>
          <a:lstStyle/>
          <a:p>
            <a:pPr algn="l"/>
            <a:r>
              <a:rPr sz="1050" b="1" i="0">
                <a:solidFill>
                  <a:srgbClr val="10202B"/>
                </a:solidFill>
                <a:latin typeface="Aptos"/>
              </a:rPr>
              <a:t>Radio refuses TX</a:t>
            </a:r>
          </a:p>
        </p:txBody>
      </p:sp>
      <p:sp>
        <p:nvSpPr>
          <p:cNvPr id="49" name="Rectangle 48"/>
          <p:cNvSpPr/>
          <p:nvPr/>
        </p:nvSpPr>
        <p:spPr>
          <a:xfrm>
            <a:off x="5349240" y="5440680"/>
            <a:ext cx="54864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5422392" y="5504688"/>
            <a:ext cx="5349240" cy="201168"/>
          </a:xfrm>
          <a:prstGeom prst="rect">
            <a:avLst/>
          </a:prstGeom>
          <a:noFill/>
        </p:spPr>
        <p:txBody>
          <a:bodyPr wrap="square">
            <a:normAutofit/>
          </a:bodyPr>
          <a:lstStyle/>
          <a:p>
            <a:pPr algn="l"/>
            <a:r>
              <a:rPr sz="1050" b="0" i="0">
                <a:solidFill>
                  <a:srgbClr val="10202B"/>
                </a:solidFill>
                <a:latin typeface="Aptos"/>
              </a:rPr>
              <a:t>Transmit permit or channel config</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7</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DMR Troubleshooting Flow</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43</a:t>
            </a:r>
          </a:p>
        </p:txBody>
      </p:sp>
      <p:sp>
        <p:nvSpPr>
          <p:cNvPr id="7" name="Rounded Rectangle 6"/>
          <p:cNvSpPr/>
          <p:nvPr/>
        </p:nvSpPr>
        <p:spPr>
          <a:xfrm>
            <a:off x="731520" y="1645920"/>
            <a:ext cx="1280160" cy="64008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04672" y="1792224"/>
            <a:ext cx="1133856" cy="548640"/>
          </a:xfrm>
          <a:prstGeom prst="rect">
            <a:avLst/>
          </a:prstGeom>
          <a:noFill/>
        </p:spPr>
        <p:txBody>
          <a:bodyPr wrap="square">
            <a:normAutofit/>
          </a:bodyPr>
          <a:lstStyle/>
          <a:p>
            <a:pPr algn="ctr"/>
            <a:r>
              <a:rPr sz="1400" b="1" i="0">
                <a:solidFill>
                  <a:srgbClr val="082033"/>
                </a:solidFill>
                <a:latin typeface="Aptos"/>
              </a:rPr>
              <a:t>Problem?</a:t>
            </a:r>
          </a:p>
        </p:txBody>
      </p:sp>
      <p:sp>
        <p:nvSpPr>
          <p:cNvPr id="9" name="Rounded Rectangle 8"/>
          <p:cNvSpPr/>
          <p:nvPr/>
        </p:nvSpPr>
        <p:spPr>
          <a:xfrm>
            <a:off x="2514600" y="1645920"/>
            <a:ext cx="141732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587752" y="1792224"/>
            <a:ext cx="1271016" cy="548640"/>
          </a:xfrm>
          <a:prstGeom prst="rect">
            <a:avLst/>
          </a:prstGeom>
          <a:noFill/>
        </p:spPr>
        <p:txBody>
          <a:bodyPr wrap="square">
            <a:normAutofit/>
          </a:bodyPr>
          <a:lstStyle/>
          <a:p>
            <a:pPr algn="ctr"/>
            <a:r>
              <a:rPr sz="1400" b="1" i="0">
                <a:solidFill>
                  <a:srgbClr val="082033"/>
                </a:solidFill>
                <a:latin typeface="Aptos"/>
              </a:rPr>
              <a:t>Can hear
repeater?</a:t>
            </a:r>
          </a:p>
        </p:txBody>
      </p:sp>
      <p:sp>
        <p:nvSpPr>
          <p:cNvPr id="11" name="Rounded Rectangle 10"/>
          <p:cNvSpPr/>
          <p:nvPr/>
        </p:nvSpPr>
        <p:spPr>
          <a:xfrm>
            <a:off x="4434840" y="1645920"/>
            <a:ext cx="141732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07992" y="1792224"/>
            <a:ext cx="1271016" cy="548640"/>
          </a:xfrm>
          <a:prstGeom prst="rect">
            <a:avLst/>
          </a:prstGeom>
          <a:noFill/>
        </p:spPr>
        <p:txBody>
          <a:bodyPr wrap="square">
            <a:normAutofit/>
          </a:bodyPr>
          <a:lstStyle/>
          <a:p>
            <a:pPr algn="ctr"/>
            <a:r>
              <a:rPr sz="1400" b="1" i="0">
                <a:solidFill>
                  <a:srgbClr val="082033"/>
                </a:solidFill>
                <a:latin typeface="Aptos"/>
              </a:rPr>
              <a:t>Can key
repeater?</a:t>
            </a:r>
          </a:p>
        </p:txBody>
      </p:sp>
      <p:sp>
        <p:nvSpPr>
          <p:cNvPr id="13" name="Rounded Rectangle 12"/>
          <p:cNvSpPr/>
          <p:nvPr/>
        </p:nvSpPr>
        <p:spPr>
          <a:xfrm>
            <a:off x="6355080" y="1645920"/>
            <a:ext cx="141732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28232" y="1792224"/>
            <a:ext cx="1271016" cy="548640"/>
          </a:xfrm>
          <a:prstGeom prst="rect">
            <a:avLst/>
          </a:prstGeom>
          <a:noFill/>
        </p:spPr>
        <p:txBody>
          <a:bodyPr wrap="square">
            <a:normAutofit/>
          </a:bodyPr>
          <a:lstStyle/>
          <a:p>
            <a:pPr algn="ctr"/>
            <a:r>
              <a:rPr sz="1400" b="1" i="0">
                <a:solidFill>
                  <a:srgbClr val="082033"/>
                </a:solidFill>
                <a:latin typeface="Aptos"/>
              </a:rPr>
              <a:t>Right TG
heard?</a:t>
            </a:r>
          </a:p>
        </p:txBody>
      </p:sp>
      <p:sp>
        <p:nvSpPr>
          <p:cNvPr id="15" name="Rounded Rectangle 14"/>
          <p:cNvSpPr/>
          <p:nvPr/>
        </p:nvSpPr>
        <p:spPr>
          <a:xfrm>
            <a:off x="8275320" y="1645920"/>
            <a:ext cx="141732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348472" y="1792224"/>
            <a:ext cx="1271016" cy="548640"/>
          </a:xfrm>
          <a:prstGeom prst="rect">
            <a:avLst/>
          </a:prstGeom>
          <a:noFill/>
        </p:spPr>
        <p:txBody>
          <a:bodyPr wrap="square">
            <a:normAutofit/>
          </a:bodyPr>
          <a:lstStyle/>
          <a:p>
            <a:pPr algn="ctr"/>
            <a:r>
              <a:rPr sz="1400" b="1" i="0">
                <a:solidFill>
                  <a:srgbClr val="082033"/>
                </a:solidFill>
                <a:latin typeface="Aptos"/>
              </a:rPr>
              <a:t>Network
active?</a:t>
            </a:r>
          </a:p>
        </p:txBody>
      </p:sp>
      <p:sp>
        <p:nvSpPr>
          <p:cNvPr id="17" name="Rounded Rectangle 16"/>
          <p:cNvSpPr/>
          <p:nvPr/>
        </p:nvSpPr>
        <p:spPr>
          <a:xfrm>
            <a:off x="10104120" y="1645920"/>
            <a:ext cx="1417320" cy="64008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177272" y="1792224"/>
            <a:ext cx="1271016" cy="548640"/>
          </a:xfrm>
          <a:prstGeom prst="rect">
            <a:avLst/>
          </a:prstGeom>
          <a:noFill/>
        </p:spPr>
        <p:txBody>
          <a:bodyPr wrap="square">
            <a:normAutofit/>
          </a:bodyPr>
          <a:lstStyle/>
          <a:p>
            <a:pPr algn="ctr"/>
            <a:r>
              <a:rPr sz="1400" b="1" i="0">
                <a:solidFill>
                  <a:srgbClr val="082033"/>
                </a:solidFill>
                <a:latin typeface="Aptos"/>
              </a:rPr>
              <a:t>Ask for
signal report</a:t>
            </a:r>
          </a:p>
        </p:txBody>
      </p:sp>
      <p:cxnSp>
        <p:nvCxnSpPr>
          <p:cNvPr id="19" name="Connector 18"/>
          <p:cNvCxnSpPr/>
          <p:nvPr/>
        </p:nvCxnSpPr>
        <p:spPr>
          <a:xfrm>
            <a:off x="2029968" y="1965960"/>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3950208" y="1965960"/>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5870448" y="1965960"/>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2" name="Connector 21"/>
          <p:cNvCxnSpPr/>
          <p:nvPr/>
        </p:nvCxnSpPr>
        <p:spPr>
          <a:xfrm>
            <a:off x="7790688" y="1965960"/>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3" name="Connector 22"/>
          <p:cNvCxnSpPr/>
          <p:nvPr/>
        </p:nvCxnSpPr>
        <p:spPr>
          <a:xfrm>
            <a:off x="9710928" y="1965960"/>
            <a:ext cx="438912"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1005840" y="3063240"/>
            <a:ext cx="1828800" cy="274320"/>
          </a:xfrm>
          <a:prstGeom prst="rect">
            <a:avLst/>
          </a:prstGeom>
          <a:noFill/>
        </p:spPr>
        <p:txBody>
          <a:bodyPr wrap="square">
            <a:normAutofit/>
          </a:bodyPr>
          <a:lstStyle/>
          <a:p>
            <a:pPr algn="l"/>
            <a:r>
              <a:rPr sz="1700" b="1" i="0">
                <a:solidFill>
                  <a:srgbClr val="0D6F9F"/>
                </a:solidFill>
                <a:latin typeface="Aptos"/>
              </a:rPr>
              <a:t>No receive</a:t>
            </a:r>
          </a:p>
        </p:txBody>
      </p:sp>
      <p:sp>
        <p:nvSpPr>
          <p:cNvPr id="25" name="TextBox 24"/>
          <p:cNvSpPr txBox="1"/>
          <p:nvPr/>
        </p:nvSpPr>
        <p:spPr>
          <a:xfrm>
            <a:off x="2926080" y="3063240"/>
            <a:ext cx="7040880" cy="274320"/>
          </a:xfrm>
          <a:prstGeom prst="rect">
            <a:avLst/>
          </a:prstGeom>
          <a:noFill/>
        </p:spPr>
        <p:txBody>
          <a:bodyPr wrap="square">
            <a:normAutofit/>
          </a:bodyPr>
          <a:lstStyle/>
          <a:p>
            <a:pPr algn="l"/>
            <a:r>
              <a:rPr sz="1700" b="0" i="0">
                <a:solidFill>
                  <a:srgbClr val="10202B"/>
                </a:solidFill>
                <a:latin typeface="Aptos"/>
              </a:rPr>
              <a:t>volume, squelch, RX freq, coverage</a:t>
            </a:r>
          </a:p>
        </p:txBody>
      </p:sp>
      <p:sp>
        <p:nvSpPr>
          <p:cNvPr id="26" name="TextBox 25"/>
          <p:cNvSpPr txBox="1"/>
          <p:nvPr/>
        </p:nvSpPr>
        <p:spPr>
          <a:xfrm>
            <a:off x="1005840" y="3566160"/>
            <a:ext cx="1828800" cy="274320"/>
          </a:xfrm>
          <a:prstGeom prst="rect">
            <a:avLst/>
          </a:prstGeom>
          <a:noFill/>
        </p:spPr>
        <p:txBody>
          <a:bodyPr wrap="square">
            <a:normAutofit/>
          </a:bodyPr>
          <a:lstStyle/>
          <a:p>
            <a:pPr algn="l"/>
            <a:r>
              <a:rPr sz="1700" b="1" i="0">
                <a:solidFill>
                  <a:srgbClr val="0D6F9F"/>
                </a:solidFill>
                <a:latin typeface="Aptos"/>
              </a:rPr>
              <a:t>No access</a:t>
            </a:r>
          </a:p>
        </p:txBody>
      </p:sp>
      <p:sp>
        <p:nvSpPr>
          <p:cNvPr id="27" name="TextBox 26"/>
          <p:cNvSpPr txBox="1"/>
          <p:nvPr/>
        </p:nvSpPr>
        <p:spPr>
          <a:xfrm>
            <a:off x="2926080" y="3566160"/>
            <a:ext cx="7040880" cy="274320"/>
          </a:xfrm>
          <a:prstGeom prst="rect">
            <a:avLst/>
          </a:prstGeom>
          <a:noFill/>
        </p:spPr>
        <p:txBody>
          <a:bodyPr wrap="square">
            <a:normAutofit/>
          </a:bodyPr>
          <a:lstStyle/>
          <a:p>
            <a:pPr algn="l"/>
            <a:r>
              <a:rPr sz="1700" b="0" i="0">
                <a:solidFill>
                  <a:srgbClr val="10202B"/>
                </a:solidFill>
                <a:latin typeface="Aptos"/>
              </a:rPr>
              <a:t>offset, color code, admit, signal</a:t>
            </a:r>
          </a:p>
        </p:txBody>
      </p:sp>
      <p:sp>
        <p:nvSpPr>
          <p:cNvPr id="28" name="TextBox 27"/>
          <p:cNvSpPr txBox="1"/>
          <p:nvPr/>
        </p:nvSpPr>
        <p:spPr>
          <a:xfrm>
            <a:off x="1005840" y="4069080"/>
            <a:ext cx="1828800" cy="274320"/>
          </a:xfrm>
          <a:prstGeom prst="rect">
            <a:avLst/>
          </a:prstGeom>
          <a:noFill/>
        </p:spPr>
        <p:txBody>
          <a:bodyPr wrap="square">
            <a:normAutofit/>
          </a:bodyPr>
          <a:lstStyle/>
          <a:p>
            <a:pPr algn="l"/>
            <a:r>
              <a:rPr sz="1700" b="1" i="0">
                <a:solidFill>
                  <a:srgbClr val="0D6F9F"/>
                </a:solidFill>
                <a:latin typeface="Aptos"/>
              </a:rPr>
              <a:t>No audio</a:t>
            </a:r>
          </a:p>
        </p:txBody>
      </p:sp>
      <p:sp>
        <p:nvSpPr>
          <p:cNvPr id="29" name="TextBox 28"/>
          <p:cNvSpPr txBox="1"/>
          <p:nvPr/>
        </p:nvSpPr>
        <p:spPr>
          <a:xfrm>
            <a:off x="2926080" y="4069080"/>
            <a:ext cx="7040880" cy="274320"/>
          </a:xfrm>
          <a:prstGeom prst="rect">
            <a:avLst/>
          </a:prstGeom>
          <a:noFill/>
        </p:spPr>
        <p:txBody>
          <a:bodyPr wrap="square">
            <a:normAutofit/>
          </a:bodyPr>
          <a:lstStyle/>
          <a:p>
            <a:pPr algn="l"/>
            <a:r>
              <a:rPr sz="1700" b="0" i="0">
                <a:solidFill>
                  <a:srgbClr val="10202B"/>
                </a:solidFill>
                <a:latin typeface="Aptos"/>
              </a:rPr>
              <a:t>time slot, talkgroup, RX group</a:t>
            </a:r>
          </a:p>
        </p:txBody>
      </p:sp>
      <p:sp>
        <p:nvSpPr>
          <p:cNvPr id="30" name="TextBox 29"/>
          <p:cNvSpPr txBox="1"/>
          <p:nvPr/>
        </p:nvSpPr>
        <p:spPr>
          <a:xfrm>
            <a:off x="1005840" y="4572000"/>
            <a:ext cx="1828800" cy="274320"/>
          </a:xfrm>
          <a:prstGeom prst="rect">
            <a:avLst/>
          </a:prstGeom>
          <a:noFill/>
        </p:spPr>
        <p:txBody>
          <a:bodyPr wrap="square">
            <a:normAutofit/>
          </a:bodyPr>
          <a:lstStyle/>
          <a:p>
            <a:pPr algn="l"/>
            <a:r>
              <a:rPr sz="1700" b="1" i="0">
                <a:solidFill>
                  <a:srgbClr val="0D6F9F"/>
                </a:solidFill>
                <a:latin typeface="Aptos"/>
              </a:rPr>
              <a:t>No network</a:t>
            </a:r>
          </a:p>
        </p:txBody>
      </p:sp>
      <p:sp>
        <p:nvSpPr>
          <p:cNvPr id="31" name="TextBox 30"/>
          <p:cNvSpPr txBox="1"/>
          <p:nvPr/>
        </p:nvSpPr>
        <p:spPr>
          <a:xfrm>
            <a:off x="2926080" y="4572000"/>
            <a:ext cx="7040880" cy="274320"/>
          </a:xfrm>
          <a:prstGeom prst="rect">
            <a:avLst/>
          </a:prstGeom>
          <a:noFill/>
        </p:spPr>
        <p:txBody>
          <a:bodyPr wrap="square">
            <a:normAutofit/>
          </a:bodyPr>
          <a:lstStyle/>
          <a:p>
            <a:pPr algn="l"/>
            <a:r>
              <a:rPr sz="1700" b="0" i="0">
                <a:solidFill>
                  <a:srgbClr val="10202B"/>
                </a:solidFill>
                <a:latin typeface="Aptos"/>
              </a:rPr>
              <a:t>internet, server, static/dynamic TG</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RF Symptoms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44</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Likely signs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First actions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Intermittent audio</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Robotic voice</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Works outside but not indoors</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Repeater access varies by location</a:t>
            </a:r>
          </a:p>
        </p:txBody>
      </p:sp>
      <p:sp>
        <p:nvSpPr>
          <p:cNvPr id="16" name="TextBox 15"/>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Move location</a:t>
            </a:r>
          </a:p>
        </p:txBody>
      </p:sp>
      <p:sp>
        <p:nvSpPr>
          <p:cNvPr id="18" name="TextBox 17"/>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Check antenna</a:t>
            </a:r>
          </a:p>
        </p:txBody>
      </p:sp>
      <p:sp>
        <p:nvSpPr>
          <p:cNvPr id="20" name="TextBox 19"/>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Charge battery</a:t>
            </a:r>
          </a:p>
        </p:txBody>
      </p:sp>
      <p:sp>
        <p:nvSpPr>
          <p:cNvPr id="22" name="TextBox 21"/>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Lower expectations near coverage edge</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Network Symptoms</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45</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Likely signs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First actions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Local RF access works</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Remote TG traffic absent</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Dashboard shows disconnect</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Hotspots behave differently</a:t>
            </a:r>
          </a:p>
        </p:txBody>
      </p:sp>
      <p:sp>
        <p:nvSpPr>
          <p:cNvPr id="16" name="TextBox 15"/>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Check known local TG</a:t>
            </a:r>
          </a:p>
        </p:txBody>
      </p:sp>
      <p:sp>
        <p:nvSpPr>
          <p:cNvPr id="18" name="TextBox 17"/>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Ask another station</a:t>
            </a:r>
          </a:p>
        </p:txBody>
      </p:sp>
      <p:sp>
        <p:nvSpPr>
          <p:cNvPr id="20" name="TextBox 19"/>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Wait and retry</a:t>
            </a:r>
          </a:p>
        </p:txBody>
      </p:sp>
      <p:sp>
        <p:nvSpPr>
          <p:cNvPr id="22" name="TextBox 21"/>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Use analog/simplex fallback if operational</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7</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Troubleshooting Rule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46</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Change one thing at a time.
Test. Record. Then change the next thing.</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8</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Practical Workshop</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Hands-on programming and troubleshooting lab.</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90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47</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8</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Exercise 1: Local Repeater Channel</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48</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Program RX and TX frequency.</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Set color code, time slot, and local talkgroup.</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Place the channel into an OBX Repeaters zone.</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Make a short, supervised test call.</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8</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Exercise 2: Hotspot Profile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49</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Create a hotspot zone.</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Use simplex hotspot frequency and correct color code.</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Assign common BrandMeister talkgroups.</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Compare hotspot behavior against repeater behavior.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1</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Introduction to DMR</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What DMR is, what changes from analog FM, and why OBRA operators should care.</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30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05</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8</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Exercise 3: Build the Operating Structure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50</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Create or verify contacts.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Create channels.</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Build zones.</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Add scan list only if needed.</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Save a dated backup of the codeplug.</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8</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Exercise 4: Broken Codeplug Lab</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51</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Wrong color code.</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Wrong time slot.</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Wrong talkgroup.</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Bad admit criteria.</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RX group confusion.</a:t>
            </a:r>
          </a:p>
        </p:txBody>
      </p:sp>
      <p:sp>
        <p:nvSpPr>
          <p:cNvPr id="17" name="TextBox 16"/>
          <p:cNvSpPr txBox="1"/>
          <p:nvPr/>
        </p:nvSpPr>
        <p:spPr>
          <a:xfrm>
            <a:off x="777240" y="425196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8" name="TextBox 17"/>
          <p:cNvSpPr txBox="1"/>
          <p:nvPr/>
        </p:nvSpPr>
        <p:spPr>
          <a:xfrm>
            <a:off x="1051560" y="4242816"/>
            <a:ext cx="9875520" cy="384048"/>
          </a:xfrm>
          <a:prstGeom prst="rect">
            <a:avLst/>
          </a:prstGeom>
          <a:noFill/>
        </p:spPr>
        <p:txBody>
          <a:bodyPr wrap="square">
            <a:normAutofit/>
          </a:bodyPr>
          <a:lstStyle/>
          <a:p>
            <a:pPr algn="l"/>
            <a:r>
              <a:rPr sz="2100" b="0" i="0">
                <a:solidFill>
                  <a:srgbClr val="10202B"/>
                </a:solidFill>
                <a:latin typeface="Aptos"/>
              </a:rPr>
              <a:t>Students diagnose and explain before fixing.</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9</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OBRA Network Operations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How local operating policy and network engineering shape DMR use.</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30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52</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BrandMeister Philosophy</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53</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Strengths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Operating cautions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Flexible</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Hotspot friendly</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Broad talkgroup access</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Good for experimentation</a:t>
            </a:r>
          </a:p>
        </p:txBody>
      </p:sp>
      <p:sp>
        <p:nvSpPr>
          <p:cNvPr id="16" name="TextBox 15"/>
          <p:cNvSpPr txBox="1"/>
          <p:nvPr/>
        </p:nvSpPr>
        <p:spPr>
          <a:xfrm>
            <a:off x="685800" y="3803904"/>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941832" y="3803904"/>
            <a:ext cx="4572000" cy="365760"/>
          </a:xfrm>
          <a:prstGeom prst="rect">
            <a:avLst/>
          </a:prstGeom>
          <a:noFill/>
        </p:spPr>
        <p:txBody>
          <a:bodyPr wrap="square">
            <a:normAutofit/>
          </a:bodyPr>
          <a:lstStyle/>
          <a:p>
            <a:pPr algn="l"/>
            <a:r>
              <a:rPr sz="1850" b="0" i="0">
                <a:solidFill>
                  <a:srgbClr val="10202B"/>
                </a:solidFill>
                <a:latin typeface="Aptos"/>
              </a:rPr>
              <a:t>Strong worldwide reach</a:t>
            </a:r>
          </a:p>
        </p:txBody>
      </p:sp>
      <p:sp>
        <p:nvSpPr>
          <p:cNvPr id="18" name="TextBox 17"/>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Can be confusing</a:t>
            </a:r>
          </a:p>
        </p:txBody>
      </p:sp>
      <p:sp>
        <p:nvSpPr>
          <p:cNvPr id="20" name="TextBox 19"/>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Dynamic TG behavior varies</a:t>
            </a:r>
          </a:p>
        </p:txBody>
      </p:sp>
      <p:sp>
        <p:nvSpPr>
          <p:cNvPr id="22" name="TextBox 21"/>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Wide-area traffic can surprise users</a:t>
            </a:r>
          </a:p>
        </p:txBody>
      </p:sp>
      <p:sp>
        <p:nvSpPr>
          <p:cNvPr id="24" name="TextBox 23"/>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5" name="TextBox 24"/>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Requires disciplined codeplugs</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NCPRN Philosophy</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54</a:t>
            </a:r>
          </a:p>
        </p:txBody>
      </p:sp>
      <p:sp>
        <p:nvSpPr>
          <p:cNvPr id="6" name="TextBox 5"/>
          <p:cNvSpPr txBox="1"/>
          <p:nvPr/>
        </p:nvSpPr>
        <p:spPr>
          <a:xfrm>
            <a:off x="685800" y="1417320"/>
            <a:ext cx="4846320" cy="347472"/>
          </a:xfrm>
          <a:prstGeom prst="rect">
            <a:avLst/>
          </a:prstGeom>
          <a:noFill/>
        </p:spPr>
        <p:txBody>
          <a:bodyPr wrap="square">
            <a:normAutofit/>
          </a:bodyPr>
          <a:lstStyle/>
          <a:p>
            <a:pPr algn="l"/>
            <a:r>
              <a:rPr sz="2100" b="1" i="0">
                <a:solidFill>
                  <a:srgbClr val="0D6F9F"/>
                </a:solidFill>
                <a:latin typeface="Aptos"/>
              </a:rPr>
              <a:t>Strengths</a:t>
            </a:r>
          </a:p>
        </p:txBody>
      </p:sp>
      <p:sp>
        <p:nvSpPr>
          <p:cNvPr id="7" name="TextBox 6"/>
          <p:cNvSpPr txBox="1"/>
          <p:nvPr/>
        </p:nvSpPr>
        <p:spPr>
          <a:xfrm>
            <a:off x="6400800" y="1417320"/>
            <a:ext cx="4846320" cy="347472"/>
          </a:xfrm>
          <a:prstGeom prst="rect">
            <a:avLst/>
          </a:prstGeom>
          <a:noFill/>
        </p:spPr>
        <p:txBody>
          <a:bodyPr wrap="square">
            <a:normAutofit/>
          </a:bodyPr>
          <a:lstStyle/>
          <a:p>
            <a:pPr algn="l"/>
            <a:r>
              <a:rPr sz="2100" b="1" i="0">
                <a:solidFill>
                  <a:srgbClr val="0D6F9F"/>
                </a:solidFill>
                <a:latin typeface="Aptos"/>
              </a:rPr>
              <a:t>Operating cautions</a:t>
            </a:r>
          </a:p>
        </p:txBody>
      </p:sp>
      <p:sp>
        <p:nvSpPr>
          <p:cNvPr id="8" name="TextBox 7"/>
          <p:cNvSpPr txBox="1"/>
          <p:nvPr/>
        </p:nvSpPr>
        <p:spPr>
          <a:xfrm>
            <a:off x="685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9" name="TextBox 8"/>
          <p:cNvSpPr txBox="1"/>
          <p:nvPr/>
        </p:nvSpPr>
        <p:spPr>
          <a:xfrm>
            <a:off x="941832" y="1901952"/>
            <a:ext cx="4572000" cy="365760"/>
          </a:xfrm>
          <a:prstGeom prst="rect">
            <a:avLst/>
          </a:prstGeom>
          <a:noFill/>
        </p:spPr>
        <p:txBody>
          <a:bodyPr wrap="square">
            <a:normAutofit/>
          </a:bodyPr>
          <a:lstStyle/>
          <a:p>
            <a:pPr algn="l"/>
            <a:r>
              <a:rPr sz="1850" b="0" i="0">
                <a:solidFill>
                  <a:srgbClr val="10202B"/>
                </a:solidFill>
                <a:latin typeface="Aptos"/>
              </a:rPr>
              <a:t>Controlled engineering</a:t>
            </a:r>
          </a:p>
        </p:txBody>
      </p:sp>
      <p:sp>
        <p:nvSpPr>
          <p:cNvPr id="10" name="TextBox 9"/>
          <p:cNvSpPr txBox="1"/>
          <p:nvPr/>
        </p:nvSpPr>
        <p:spPr>
          <a:xfrm>
            <a:off x="685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1" name="TextBox 10"/>
          <p:cNvSpPr txBox="1"/>
          <p:nvPr/>
        </p:nvSpPr>
        <p:spPr>
          <a:xfrm>
            <a:off x="941832" y="2377440"/>
            <a:ext cx="4572000" cy="365760"/>
          </a:xfrm>
          <a:prstGeom prst="rect">
            <a:avLst/>
          </a:prstGeom>
          <a:noFill/>
        </p:spPr>
        <p:txBody>
          <a:bodyPr wrap="square">
            <a:normAutofit/>
          </a:bodyPr>
          <a:lstStyle/>
          <a:p>
            <a:pPr algn="l"/>
            <a:r>
              <a:rPr sz="1850" b="0" i="0">
                <a:solidFill>
                  <a:srgbClr val="10202B"/>
                </a:solidFill>
                <a:latin typeface="Aptos"/>
              </a:rPr>
              <a:t>Regional focus</a:t>
            </a:r>
          </a:p>
        </p:txBody>
      </p:sp>
      <p:sp>
        <p:nvSpPr>
          <p:cNvPr id="12" name="TextBox 11"/>
          <p:cNvSpPr txBox="1"/>
          <p:nvPr/>
        </p:nvSpPr>
        <p:spPr>
          <a:xfrm>
            <a:off x="685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3" name="TextBox 12"/>
          <p:cNvSpPr txBox="1"/>
          <p:nvPr/>
        </p:nvSpPr>
        <p:spPr>
          <a:xfrm>
            <a:off x="941832" y="2852928"/>
            <a:ext cx="4572000" cy="365760"/>
          </a:xfrm>
          <a:prstGeom prst="rect">
            <a:avLst/>
          </a:prstGeom>
          <a:noFill/>
        </p:spPr>
        <p:txBody>
          <a:bodyPr wrap="square">
            <a:normAutofit/>
          </a:bodyPr>
          <a:lstStyle/>
          <a:p>
            <a:pPr algn="l"/>
            <a:r>
              <a:rPr sz="1850" b="0" i="0">
                <a:solidFill>
                  <a:srgbClr val="10202B"/>
                </a:solidFill>
                <a:latin typeface="Aptos"/>
              </a:rPr>
              <a:t>Predictable talkgroup plan</a:t>
            </a:r>
          </a:p>
        </p:txBody>
      </p:sp>
      <p:sp>
        <p:nvSpPr>
          <p:cNvPr id="14" name="TextBox 13"/>
          <p:cNvSpPr txBox="1"/>
          <p:nvPr/>
        </p:nvSpPr>
        <p:spPr>
          <a:xfrm>
            <a:off x="685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5" name="TextBox 14"/>
          <p:cNvSpPr txBox="1"/>
          <p:nvPr/>
        </p:nvSpPr>
        <p:spPr>
          <a:xfrm>
            <a:off x="941832" y="3328416"/>
            <a:ext cx="4572000" cy="365760"/>
          </a:xfrm>
          <a:prstGeom prst="rect">
            <a:avLst/>
          </a:prstGeom>
          <a:noFill/>
        </p:spPr>
        <p:txBody>
          <a:bodyPr wrap="square">
            <a:normAutofit/>
          </a:bodyPr>
          <a:lstStyle/>
          <a:p>
            <a:pPr algn="l"/>
            <a:r>
              <a:rPr sz="1850" b="0" i="0">
                <a:solidFill>
                  <a:srgbClr val="10202B"/>
                </a:solidFill>
                <a:latin typeface="Aptos"/>
              </a:rPr>
              <a:t>Commercial-grade Motorola architecture</a:t>
            </a:r>
          </a:p>
        </p:txBody>
      </p:sp>
      <p:sp>
        <p:nvSpPr>
          <p:cNvPr id="16" name="TextBox 15"/>
          <p:cNvSpPr txBox="1"/>
          <p:nvPr/>
        </p:nvSpPr>
        <p:spPr>
          <a:xfrm>
            <a:off x="685800" y="3803904"/>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7" name="TextBox 16"/>
          <p:cNvSpPr txBox="1"/>
          <p:nvPr/>
        </p:nvSpPr>
        <p:spPr>
          <a:xfrm>
            <a:off x="941832" y="3803904"/>
            <a:ext cx="4572000" cy="365760"/>
          </a:xfrm>
          <a:prstGeom prst="rect">
            <a:avLst/>
          </a:prstGeom>
          <a:noFill/>
        </p:spPr>
        <p:txBody>
          <a:bodyPr wrap="square">
            <a:normAutofit/>
          </a:bodyPr>
          <a:lstStyle/>
          <a:p>
            <a:pPr algn="l"/>
            <a:r>
              <a:rPr sz="1850" b="0" i="0">
                <a:solidFill>
                  <a:srgbClr val="10202B"/>
                </a:solidFill>
                <a:latin typeface="Aptos"/>
              </a:rPr>
              <a:t>Good operating discipline</a:t>
            </a:r>
          </a:p>
        </p:txBody>
      </p:sp>
      <p:sp>
        <p:nvSpPr>
          <p:cNvPr id="18" name="TextBox 17"/>
          <p:cNvSpPr txBox="1"/>
          <p:nvPr/>
        </p:nvSpPr>
        <p:spPr>
          <a:xfrm>
            <a:off x="6400800" y="1901952"/>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19" name="TextBox 18"/>
          <p:cNvSpPr txBox="1"/>
          <p:nvPr/>
        </p:nvSpPr>
        <p:spPr>
          <a:xfrm>
            <a:off x="6656832" y="1901952"/>
            <a:ext cx="4572000" cy="365760"/>
          </a:xfrm>
          <a:prstGeom prst="rect">
            <a:avLst/>
          </a:prstGeom>
          <a:noFill/>
        </p:spPr>
        <p:txBody>
          <a:bodyPr wrap="square">
            <a:normAutofit/>
          </a:bodyPr>
          <a:lstStyle/>
          <a:p>
            <a:pPr algn="l"/>
            <a:r>
              <a:rPr sz="1850" b="0" i="0">
                <a:solidFill>
                  <a:srgbClr val="10202B"/>
                </a:solidFill>
                <a:latin typeface="Aptos"/>
              </a:rPr>
              <a:t>Less flexible</a:t>
            </a:r>
          </a:p>
        </p:txBody>
      </p:sp>
      <p:sp>
        <p:nvSpPr>
          <p:cNvPr id="20" name="TextBox 19"/>
          <p:cNvSpPr txBox="1"/>
          <p:nvPr/>
        </p:nvSpPr>
        <p:spPr>
          <a:xfrm>
            <a:off x="6400800" y="2377440"/>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1" name="TextBox 20"/>
          <p:cNvSpPr txBox="1"/>
          <p:nvPr/>
        </p:nvSpPr>
        <p:spPr>
          <a:xfrm>
            <a:off x="6656832" y="2377440"/>
            <a:ext cx="4572000" cy="365760"/>
          </a:xfrm>
          <a:prstGeom prst="rect">
            <a:avLst/>
          </a:prstGeom>
          <a:noFill/>
        </p:spPr>
        <p:txBody>
          <a:bodyPr wrap="square">
            <a:normAutofit/>
          </a:bodyPr>
          <a:lstStyle/>
          <a:p>
            <a:pPr algn="l"/>
            <a:r>
              <a:rPr sz="1850" b="0" i="0">
                <a:solidFill>
                  <a:srgbClr val="10202B"/>
                </a:solidFill>
                <a:latin typeface="Aptos"/>
              </a:rPr>
              <a:t>No hotspot access</a:t>
            </a:r>
          </a:p>
        </p:txBody>
      </p:sp>
      <p:sp>
        <p:nvSpPr>
          <p:cNvPr id="22" name="TextBox 21"/>
          <p:cNvSpPr txBox="1"/>
          <p:nvPr/>
        </p:nvSpPr>
        <p:spPr>
          <a:xfrm>
            <a:off x="6400800" y="2852928"/>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3" name="TextBox 22"/>
          <p:cNvSpPr txBox="1"/>
          <p:nvPr/>
        </p:nvSpPr>
        <p:spPr>
          <a:xfrm>
            <a:off x="6656832" y="2852928"/>
            <a:ext cx="4572000" cy="365760"/>
          </a:xfrm>
          <a:prstGeom prst="rect">
            <a:avLst/>
          </a:prstGeom>
          <a:noFill/>
        </p:spPr>
        <p:txBody>
          <a:bodyPr wrap="square">
            <a:normAutofit/>
          </a:bodyPr>
          <a:lstStyle/>
          <a:p>
            <a:pPr algn="l"/>
            <a:r>
              <a:rPr sz="1850" b="0" i="0">
                <a:solidFill>
                  <a:srgbClr val="10202B"/>
                </a:solidFill>
                <a:latin typeface="Aptos"/>
              </a:rPr>
              <a:t>Requires strict configuration</a:t>
            </a:r>
          </a:p>
        </p:txBody>
      </p:sp>
      <p:sp>
        <p:nvSpPr>
          <p:cNvPr id="24" name="TextBox 23"/>
          <p:cNvSpPr txBox="1"/>
          <p:nvPr/>
        </p:nvSpPr>
        <p:spPr>
          <a:xfrm>
            <a:off x="6400800" y="3328416"/>
            <a:ext cx="201168" cy="228600"/>
          </a:xfrm>
          <a:prstGeom prst="rect">
            <a:avLst/>
          </a:prstGeom>
          <a:noFill/>
        </p:spPr>
        <p:txBody>
          <a:bodyPr wrap="square">
            <a:normAutofit/>
          </a:bodyPr>
          <a:lstStyle/>
          <a:p>
            <a:pPr algn="l"/>
            <a:r>
              <a:rPr sz="1800" b="1" i="0">
                <a:solidFill>
                  <a:srgbClr val="F6B83F"/>
                </a:solidFill>
                <a:latin typeface="Aptos"/>
              </a:rPr>
              <a:t>•</a:t>
            </a:r>
          </a:p>
        </p:txBody>
      </p:sp>
      <p:sp>
        <p:nvSpPr>
          <p:cNvPr id="25" name="TextBox 24"/>
          <p:cNvSpPr txBox="1"/>
          <p:nvPr/>
        </p:nvSpPr>
        <p:spPr>
          <a:xfrm>
            <a:off x="6656832" y="3328416"/>
            <a:ext cx="4572000" cy="365760"/>
          </a:xfrm>
          <a:prstGeom prst="rect">
            <a:avLst/>
          </a:prstGeom>
          <a:noFill/>
        </p:spPr>
        <p:txBody>
          <a:bodyPr wrap="square">
            <a:normAutofit/>
          </a:bodyPr>
          <a:lstStyle/>
          <a:p>
            <a:pPr algn="l"/>
            <a:r>
              <a:rPr sz="1850" b="0" i="0">
                <a:solidFill>
                  <a:srgbClr val="10202B"/>
                </a:solidFill>
                <a:latin typeface="Aptos"/>
              </a:rPr>
              <a:t>Not casual experimental access</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9</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Critical Engineering Lesson</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55</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Mixed or split behavior may be acceptable in some BrandMeister uses.
It is generally unsuitable for tightly synchronized IPSC roaming systems.</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9</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OBRA Operating Best Practices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56</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Use the right talkgroup for the right purpose.</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Pause before speaking after keying up.</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Keep wide-area TG transmissions concise.</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Do not assume hotspot behavior equals repeater behavior.</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For EMCOMM, treat DMR as one layer in PACE, not the only layer.</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10</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Practical Net Exercise</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Operate DMR under structure and deliberately trigger common issues.</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45 minutes</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57</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OBRA DMR Directed Net</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58</a:t>
            </a:r>
          </a:p>
        </p:txBody>
      </p:sp>
      <p:sp>
        <p:nvSpPr>
          <p:cNvPr id="6" name="Rounded Rectangle 5"/>
          <p:cNvSpPr/>
          <p:nvPr/>
        </p:nvSpPr>
        <p:spPr>
          <a:xfrm>
            <a:off x="5074920" y="1234440"/>
            <a:ext cx="1828800" cy="731520"/>
          </a:xfrm>
          <a:prstGeom prst="roundRect">
            <a:avLst/>
          </a:prstGeom>
          <a:solidFill>
            <a:srgbClr val="082033"/>
          </a:solidFill>
          <a:ln w="19050">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148072" y="1380744"/>
            <a:ext cx="1682496" cy="640080"/>
          </a:xfrm>
          <a:prstGeom prst="rect">
            <a:avLst/>
          </a:prstGeom>
          <a:noFill/>
        </p:spPr>
        <p:txBody>
          <a:bodyPr wrap="square">
            <a:normAutofit/>
          </a:bodyPr>
          <a:lstStyle/>
          <a:p>
            <a:pPr algn="ctr"/>
            <a:r>
              <a:rPr sz="1400" b="1" i="0">
                <a:solidFill>
                  <a:srgbClr val="FFFFFF"/>
                </a:solidFill>
                <a:latin typeface="Aptos"/>
              </a:rPr>
              <a:t>Net Control</a:t>
            </a:r>
          </a:p>
        </p:txBody>
      </p:sp>
      <p:sp>
        <p:nvSpPr>
          <p:cNvPr id="8" name="Rounded Rectangle 7"/>
          <p:cNvSpPr/>
          <p:nvPr/>
        </p:nvSpPr>
        <p:spPr>
          <a:xfrm>
            <a:off x="914400" y="274320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87552" y="2889504"/>
            <a:ext cx="1362456" cy="685800"/>
          </a:xfrm>
          <a:prstGeom prst="rect">
            <a:avLst/>
          </a:prstGeom>
          <a:noFill/>
        </p:spPr>
        <p:txBody>
          <a:bodyPr wrap="square">
            <a:normAutofit/>
          </a:bodyPr>
          <a:lstStyle/>
          <a:p>
            <a:pPr algn="ctr"/>
            <a:r>
              <a:rPr sz="1200" b="1" i="0">
                <a:solidFill>
                  <a:srgbClr val="082033"/>
                </a:solidFill>
                <a:latin typeface="Aptos"/>
              </a:rPr>
              <a:t>Repeater
student</a:t>
            </a:r>
          </a:p>
        </p:txBody>
      </p:sp>
      <p:cxnSp>
        <p:nvCxnSpPr>
          <p:cNvPr id="10" name="Connector 9"/>
          <p:cNvCxnSpPr/>
          <p:nvPr/>
        </p:nvCxnSpPr>
        <p:spPr>
          <a:xfrm flipV="1">
            <a:off x="1664207" y="1965960"/>
            <a:ext cx="4325113" cy="777240"/>
          </a:xfrm>
          <a:prstGeom prst="line">
            <a:avLst/>
          </a:prstGeom>
          <a:ln w="22860">
            <a:solidFill>
              <a:srgbClr val="F6B83F"/>
            </a:solidFill>
          </a:ln>
        </p:spPr>
        <p:style>
          <a:lnRef idx="2">
            <a:schemeClr val="accent1"/>
          </a:lnRef>
          <a:fillRef idx="0">
            <a:schemeClr val="accent1"/>
          </a:fillRef>
          <a:effectRef idx="1">
            <a:schemeClr val="accent1"/>
          </a:effectRef>
          <a:fontRef idx="minor">
            <a:schemeClr val="tx1"/>
          </a:fontRef>
        </p:style>
      </p:cxnSp>
      <p:sp>
        <p:nvSpPr>
          <p:cNvPr id="11" name="Rounded Rectangle 10"/>
          <p:cNvSpPr/>
          <p:nvPr/>
        </p:nvSpPr>
        <p:spPr>
          <a:xfrm>
            <a:off x="3108960" y="406908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182112" y="4215384"/>
            <a:ext cx="1362456" cy="685800"/>
          </a:xfrm>
          <a:prstGeom prst="rect">
            <a:avLst/>
          </a:prstGeom>
          <a:noFill/>
        </p:spPr>
        <p:txBody>
          <a:bodyPr wrap="square">
            <a:normAutofit/>
          </a:bodyPr>
          <a:lstStyle/>
          <a:p>
            <a:pPr algn="ctr"/>
            <a:r>
              <a:rPr sz="1200" b="1" i="0">
                <a:solidFill>
                  <a:srgbClr val="082033"/>
                </a:solidFill>
                <a:latin typeface="Aptos"/>
              </a:rPr>
              <a:t>Hotspot
student</a:t>
            </a:r>
          </a:p>
        </p:txBody>
      </p:sp>
      <p:cxnSp>
        <p:nvCxnSpPr>
          <p:cNvPr id="13" name="Connector 12"/>
          <p:cNvCxnSpPr/>
          <p:nvPr/>
        </p:nvCxnSpPr>
        <p:spPr>
          <a:xfrm flipV="1">
            <a:off x="3858768" y="1965960"/>
            <a:ext cx="2130552" cy="2103120"/>
          </a:xfrm>
          <a:prstGeom prst="line">
            <a:avLst/>
          </a:prstGeom>
          <a:ln w="22860">
            <a:solidFill>
              <a:srgbClr val="F6B83F"/>
            </a:solidFill>
          </a:ln>
        </p:spPr>
        <p:style>
          <a:lnRef idx="2">
            <a:schemeClr val="accent1"/>
          </a:lnRef>
          <a:fillRef idx="0">
            <a:schemeClr val="accent1"/>
          </a:fillRef>
          <a:effectRef idx="1">
            <a:schemeClr val="accent1"/>
          </a:effectRef>
          <a:fontRef idx="minor">
            <a:schemeClr val="tx1"/>
          </a:fontRef>
        </p:style>
      </p:cxnSp>
      <p:sp>
        <p:nvSpPr>
          <p:cNvPr id="14" name="Rounded Rectangle 13"/>
          <p:cNvSpPr/>
          <p:nvPr/>
        </p:nvSpPr>
        <p:spPr>
          <a:xfrm>
            <a:off x="5074920" y="475488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5148072" y="4901184"/>
            <a:ext cx="1362456" cy="685800"/>
          </a:xfrm>
          <a:prstGeom prst="rect">
            <a:avLst/>
          </a:prstGeom>
          <a:noFill/>
        </p:spPr>
        <p:txBody>
          <a:bodyPr wrap="square">
            <a:normAutofit/>
          </a:bodyPr>
          <a:lstStyle/>
          <a:p>
            <a:pPr algn="ctr"/>
            <a:r>
              <a:rPr sz="1200" b="1" i="0">
                <a:solidFill>
                  <a:srgbClr val="082033"/>
                </a:solidFill>
                <a:latin typeface="Aptos"/>
              </a:rPr>
              <a:t>Logger</a:t>
            </a:r>
          </a:p>
        </p:txBody>
      </p:sp>
      <p:cxnSp>
        <p:nvCxnSpPr>
          <p:cNvPr id="16" name="Connector 15"/>
          <p:cNvCxnSpPr/>
          <p:nvPr/>
        </p:nvCxnSpPr>
        <p:spPr>
          <a:xfrm flipV="1">
            <a:off x="5824728" y="1965960"/>
            <a:ext cx="164592" cy="2788920"/>
          </a:xfrm>
          <a:prstGeom prst="line">
            <a:avLst/>
          </a:prstGeom>
          <a:ln w="22860">
            <a:solidFill>
              <a:srgbClr val="F6B83F"/>
            </a:solidFill>
          </a:ln>
        </p:spPr>
        <p:style>
          <a:lnRef idx="2">
            <a:schemeClr val="accent1"/>
          </a:lnRef>
          <a:fillRef idx="0">
            <a:schemeClr val="accent1"/>
          </a:fillRef>
          <a:effectRef idx="1">
            <a:schemeClr val="accent1"/>
          </a:effectRef>
          <a:fontRef idx="minor">
            <a:schemeClr val="tx1"/>
          </a:fontRef>
        </p:style>
      </p:cxnSp>
      <p:sp>
        <p:nvSpPr>
          <p:cNvPr id="17" name="Rounded Rectangle 16"/>
          <p:cNvSpPr/>
          <p:nvPr/>
        </p:nvSpPr>
        <p:spPr>
          <a:xfrm>
            <a:off x="7132320" y="406908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205472" y="4215384"/>
            <a:ext cx="1362456" cy="685800"/>
          </a:xfrm>
          <a:prstGeom prst="rect">
            <a:avLst/>
          </a:prstGeom>
          <a:noFill/>
        </p:spPr>
        <p:txBody>
          <a:bodyPr wrap="square">
            <a:normAutofit/>
          </a:bodyPr>
          <a:lstStyle/>
          <a:p>
            <a:pPr algn="ctr"/>
            <a:r>
              <a:rPr sz="1200" b="1" i="0">
                <a:solidFill>
                  <a:srgbClr val="082033"/>
                </a:solidFill>
                <a:latin typeface="Aptos"/>
              </a:rPr>
              <a:t>Trouble
station</a:t>
            </a:r>
          </a:p>
        </p:txBody>
      </p:sp>
      <p:cxnSp>
        <p:nvCxnSpPr>
          <p:cNvPr id="19" name="Connector 18"/>
          <p:cNvCxnSpPr/>
          <p:nvPr/>
        </p:nvCxnSpPr>
        <p:spPr>
          <a:xfrm flipH="1" flipV="1">
            <a:off x="5989320" y="1965960"/>
            <a:ext cx="1892807" cy="2103120"/>
          </a:xfrm>
          <a:prstGeom prst="line">
            <a:avLst/>
          </a:prstGeom>
          <a:ln w="22860">
            <a:solidFill>
              <a:srgbClr val="F6B83F"/>
            </a:solidFill>
          </a:ln>
        </p:spPr>
        <p:style>
          <a:lnRef idx="2">
            <a:schemeClr val="accent1"/>
          </a:lnRef>
          <a:fillRef idx="0">
            <a:schemeClr val="accent1"/>
          </a:fillRef>
          <a:effectRef idx="1">
            <a:schemeClr val="accent1"/>
          </a:effectRef>
          <a:fontRef idx="minor">
            <a:schemeClr val="tx1"/>
          </a:fontRef>
        </p:style>
      </p:cxnSp>
      <p:sp>
        <p:nvSpPr>
          <p:cNvPr id="20" name="Rounded Rectangle 19"/>
          <p:cNvSpPr/>
          <p:nvPr/>
        </p:nvSpPr>
        <p:spPr>
          <a:xfrm>
            <a:off x="9235440" y="2743200"/>
            <a:ext cx="1508760" cy="77724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308592" y="2889504"/>
            <a:ext cx="1362456" cy="685800"/>
          </a:xfrm>
          <a:prstGeom prst="rect">
            <a:avLst/>
          </a:prstGeom>
          <a:noFill/>
        </p:spPr>
        <p:txBody>
          <a:bodyPr wrap="square">
            <a:normAutofit/>
          </a:bodyPr>
          <a:lstStyle/>
          <a:p>
            <a:pPr algn="ctr"/>
            <a:r>
              <a:rPr sz="1200" b="1" i="0">
                <a:solidFill>
                  <a:srgbClr val="082033"/>
                </a:solidFill>
                <a:latin typeface="Aptos"/>
              </a:rPr>
              <a:t>Alternate
TG</a:t>
            </a:r>
          </a:p>
        </p:txBody>
      </p:sp>
      <p:cxnSp>
        <p:nvCxnSpPr>
          <p:cNvPr id="22" name="Connector 21"/>
          <p:cNvCxnSpPr/>
          <p:nvPr/>
        </p:nvCxnSpPr>
        <p:spPr>
          <a:xfrm flipH="1" flipV="1">
            <a:off x="5989320" y="1965960"/>
            <a:ext cx="3995928" cy="777240"/>
          </a:xfrm>
          <a:prstGeom prst="line">
            <a:avLst/>
          </a:prstGeom>
          <a:ln w="22860">
            <a:solidFill>
              <a:srgbClr val="F6B83F"/>
            </a:solidFill>
          </a:ln>
        </p:spPr>
        <p:style>
          <a:lnRef idx="2">
            <a:schemeClr val="accent1"/>
          </a:lnRef>
          <a:fillRef idx="0">
            <a:schemeClr val="accent1"/>
          </a:fillRef>
          <a:effectRef idx="1">
            <a:schemeClr val="accent1"/>
          </a:effectRef>
          <a:fontRef idx="minor">
            <a:schemeClr val="tx1"/>
          </a:fontRef>
        </p:style>
      </p:cxnSp>
      <p:sp>
        <p:nvSpPr>
          <p:cNvPr id="23" name="TextBox 22"/>
          <p:cNvSpPr txBox="1"/>
          <p:nvPr/>
        </p:nvSpPr>
        <p:spPr>
          <a:xfrm>
            <a:off x="914400" y="5623560"/>
            <a:ext cx="10241280" cy="365760"/>
          </a:xfrm>
          <a:prstGeom prst="rect">
            <a:avLst/>
          </a:prstGeom>
          <a:noFill/>
        </p:spPr>
        <p:txBody>
          <a:bodyPr wrap="square">
            <a:normAutofit/>
          </a:bodyPr>
          <a:lstStyle/>
          <a:p>
            <a:pPr algn="ctr"/>
            <a:r>
              <a:rPr sz="2100" b="1" i="0">
                <a:solidFill>
                  <a:srgbClr val="082033"/>
                </a:solidFill>
                <a:latin typeface="Aptos"/>
              </a:rPr>
              <a:t>Final exercise: check in, switch talkgroups, activate dynamic TGs, resolve failures, and close with an after-action review.</a:t>
            </a:r>
          </a:p>
        </p:txBody>
      </p:sp>
    </p:spTree>
  </p:cSld>
  <p:clrMapOvr>
    <a:masterClrMapping/>
  </p:clrMapOvr>
</p:sld>
</file>

<file path=ppt/slides/slide5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10</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Exercise Timeline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59</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00-05 min: net control opens and confirms participants.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05-15 min: repeater check-ins and signal reports.</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15-25 min: hotspot check-ins and comparison discussion.</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25-35 min: dynamic TG activation and timeout demonstration.</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35-42 min: injected failures and troubleshooting.</a:t>
            </a:r>
          </a:p>
        </p:txBody>
      </p:sp>
      <p:sp>
        <p:nvSpPr>
          <p:cNvPr id="17" name="TextBox 16"/>
          <p:cNvSpPr txBox="1"/>
          <p:nvPr/>
        </p:nvSpPr>
        <p:spPr>
          <a:xfrm>
            <a:off x="777240" y="425196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8" name="TextBox 17"/>
          <p:cNvSpPr txBox="1"/>
          <p:nvPr/>
        </p:nvSpPr>
        <p:spPr>
          <a:xfrm>
            <a:off x="1051560" y="4242816"/>
            <a:ext cx="9875520" cy="384048"/>
          </a:xfrm>
          <a:prstGeom prst="rect">
            <a:avLst/>
          </a:prstGeom>
          <a:noFill/>
        </p:spPr>
        <p:txBody>
          <a:bodyPr wrap="square">
            <a:normAutofit/>
          </a:bodyPr>
          <a:lstStyle/>
          <a:p>
            <a:pPr algn="l"/>
            <a:r>
              <a:rPr sz="2100" b="0" i="0">
                <a:solidFill>
                  <a:srgbClr val="10202B"/>
                </a:solidFill>
                <a:latin typeface="Aptos"/>
              </a:rPr>
              <a:t>42-45 min: close net and capture lessons learned.</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What DMR Does to Your Voice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06</a:t>
            </a:r>
          </a:p>
        </p:txBody>
      </p:sp>
      <p:sp>
        <p:nvSpPr>
          <p:cNvPr id="7" name="Rounded Rectangle 6"/>
          <p:cNvSpPr/>
          <p:nvPr/>
        </p:nvSpPr>
        <p:spPr>
          <a:xfrm>
            <a:off x="731520" y="1920240"/>
            <a:ext cx="1325880" cy="640080"/>
          </a:xfrm>
          <a:prstGeom prst="roundRect">
            <a:avLst/>
          </a:prstGeom>
          <a:solidFill>
            <a:srgbClr val="F6B83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04672" y="2066544"/>
            <a:ext cx="1179576" cy="548640"/>
          </a:xfrm>
          <a:prstGeom prst="rect">
            <a:avLst/>
          </a:prstGeom>
          <a:noFill/>
        </p:spPr>
        <p:txBody>
          <a:bodyPr wrap="square">
            <a:normAutofit/>
          </a:bodyPr>
          <a:lstStyle/>
          <a:p>
            <a:pPr algn="ctr"/>
            <a:r>
              <a:rPr sz="1400" b="1" i="0">
                <a:solidFill>
                  <a:srgbClr val="10202B"/>
                </a:solidFill>
                <a:latin typeface="Aptos"/>
              </a:rPr>
              <a:t>Voice</a:t>
            </a:r>
          </a:p>
        </p:txBody>
      </p:sp>
      <p:sp>
        <p:nvSpPr>
          <p:cNvPr id="9" name="Rounded Rectangle 8"/>
          <p:cNvSpPr/>
          <p:nvPr/>
        </p:nvSpPr>
        <p:spPr>
          <a:xfrm>
            <a:off x="2514600" y="1920240"/>
            <a:ext cx="132588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587752" y="2066544"/>
            <a:ext cx="1179576" cy="548640"/>
          </a:xfrm>
          <a:prstGeom prst="rect">
            <a:avLst/>
          </a:prstGeom>
          <a:noFill/>
        </p:spPr>
        <p:txBody>
          <a:bodyPr wrap="square">
            <a:normAutofit/>
          </a:bodyPr>
          <a:lstStyle/>
          <a:p>
            <a:pPr algn="ctr"/>
            <a:r>
              <a:rPr sz="1400" b="1" i="0">
                <a:solidFill>
                  <a:srgbClr val="082033"/>
                </a:solidFill>
                <a:latin typeface="Aptos"/>
              </a:rPr>
              <a:t>Codec</a:t>
            </a:r>
          </a:p>
        </p:txBody>
      </p:sp>
      <p:sp>
        <p:nvSpPr>
          <p:cNvPr id="11" name="Rounded Rectangle 10"/>
          <p:cNvSpPr/>
          <p:nvPr/>
        </p:nvSpPr>
        <p:spPr>
          <a:xfrm>
            <a:off x="4297680" y="1920240"/>
            <a:ext cx="155448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370832" y="2066544"/>
            <a:ext cx="1408176" cy="548640"/>
          </a:xfrm>
          <a:prstGeom prst="rect">
            <a:avLst/>
          </a:prstGeom>
          <a:noFill/>
        </p:spPr>
        <p:txBody>
          <a:bodyPr wrap="square">
            <a:normAutofit/>
          </a:bodyPr>
          <a:lstStyle/>
          <a:p>
            <a:pPr algn="ctr"/>
            <a:r>
              <a:rPr sz="1400" b="1" i="0">
                <a:solidFill>
                  <a:srgbClr val="082033"/>
                </a:solidFill>
                <a:latin typeface="Aptos"/>
              </a:rPr>
              <a:t>DMR framing</a:t>
            </a:r>
          </a:p>
        </p:txBody>
      </p:sp>
      <p:sp>
        <p:nvSpPr>
          <p:cNvPr id="13" name="Rounded Rectangle 12"/>
          <p:cNvSpPr/>
          <p:nvPr/>
        </p:nvSpPr>
        <p:spPr>
          <a:xfrm>
            <a:off x="6309360" y="1920240"/>
            <a:ext cx="1325880"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382512" y="2066544"/>
            <a:ext cx="1179576" cy="548640"/>
          </a:xfrm>
          <a:prstGeom prst="rect">
            <a:avLst/>
          </a:prstGeom>
          <a:noFill/>
        </p:spPr>
        <p:txBody>
          <a:bodyPr wrap="square">
            <a:normAutofit/>
          </a:bodyPr>
          <a:lstStyle/>
          <a:p>
            <a:pPr algn="ctr"/>
            <a:r>
              <a:rPr sz="1400" b="1" i="0">
                <a:solidFill>
                  <a:srgbClr val="082033"/>
                </a:solidFill>
                <a:latin typeface="Aptos"/>
              </a:rPr>
              <a:t>RF burst</a:t>
            </a:r>
          </a:p>
        </p:txBody>
      </p:sp>
      <p:sp>
        <p:nvSpPr>
          <p:cNvPr id="15" name="Rounded Rectangle 14"/>
          <p:cNvSpPr/>
          <p:nvPr/>
        </p:nvSpPr>
        <p:spPr>
          <a:xfrm>
            <a:off x="8092440" y="1920240"/>
            <a:ext cx="1874519" cy="640080"/>
          </a:xfrm>
          <a:prstGeom prst="roundRect">
            <a:avLst/>
          </a:prstGeom>
          <a:solidFill>
            <a:srgbClr val="E8F6FA"/>
          </a:solidFill>
          <a:ln w="19050">
            <a:solidFill>
              <a:srgbClr val="0D6F9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165592" y="2066544"/>
            <a:ext cx="1728216" cy="548640"/>
          </a:xfrm>
          <a:prstGeom prst="rect">
            <a:avLst/>
          </a:prstGeom>
          <a:noFill/>
        </p:spPr>
        <p:txBody>
          <a:bodyPr wrap="square">
            <a:normAutofit/>
          </a:bodyPr>
          <a:lstStyle/>
          <a:p>
            <a:pPr algn="ctr"/>
            <a:r>
              <a:rPr sz="1400" b="1" i="0">
                <a:solidFill>
                  <a:srgbClr val="082033"/>
                </a:solidFill>
                <a:latin typeface="Aptos"/>
              </a:rPr>
              <a:t>Repeater / hotspot</a:t>
            </a:r>
          </a:p>
        </p:txBody>
      </p:sp>
      <p:sp>
        <p:nvSpPr>
          <p:cNvPr id="17" name="Rounded Rectangle 16"/>
          <p:cNvSpPr/>
          <p:nvPr/>
        </p:nvSpPr>
        <p:spPr>
          <a:xfrm>
            <a:off x="10378440" y="1920240"/>
            <a:ext cx="1097280" cy="640080"/>
          </a:xfrm>
          <a:prstGeom prst="roundRect">
            <a:avLst/>
          </a:prstGeom>
          <a:solidFill>
            <a:srgbClr val="FFF6DF"/>
          </a:solidFill>
          <a:ln w="1905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451592" y="2066544"/>
            <a:ext cx="950976" cy="548640"/>
          </a:xfrm>
          <a:prstGeom prst="rect">
            <a:avLst/>
          </a:prstGeom>
          <a:noFill/>
        </p:spPr>
        <p:txBody>
          <a:bodyPr wrap="square">
            <a:normAutofit/>
          </a:bodyPr>
          <a:lstStyle/>
          <a:p>
            <a:pPr algn="ctr"/>
            <a:r>
              <a:rPr sz="1400" b="1" i="0">
                <a:solidFill>
                  <a:srgbClr val="082033"/>
                </a:solidFill>
                <a:latin typeface="Aptos"/>
              </a:rPr>
              <a:t>Network</a:t>
            </a:r>
          </a:p>
        </p:txBody>
      </p:sp>
      <p:cxnSp>
        <p:nvCxnSpPr>
          <p:cNvPr id="19" name="Connector 18"/>
          <p:cNvCxnSpPr/>
          <p:nvPr/>
        </p:nvCxnSpPr>
        <p:spPr>
          <a:xfrm>
            <a:off x="2057400" y="2240280"/>
            <a:ext cx="38404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0" name="Connector 19"/>
          <p:cNvCxnSpPr/>
          <p:nvPr/>
        </p:nvCxnSpPr>
        <p:spPr>
          <a:xfrm>
            <a:off x="3840480" y="2240280"/>
            <a:ext cx="38404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1" name="Connector 20"/>
          <p:cNvCxnSpPr/>
          <p:nvPr/>
        </p:nvCxnSpPr>
        <p:spPr>
          <a:xfrm>
            <a:off x="5852160" y="2240280"/>
            <a:ext cx="38404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2" name="Connector 21"/>
          <p:cNvCxnSpPr/>
          <p:nvPr/>
        </p:nvCxnSpPr>
        <p:spPr>
          <a:xfrm>
            <a:off x="7635240" y="2240280"/>
            <a:ext cx="38404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cxnSp>
        <p:nvCxnSpPr>
          <p:cNvPr id="23" name="Connector 22"/>
          <p:cNvCxnSpPr/>
          <p:nvPr/>
        </p:nvCxnSpPr>
        <p:spPr>
          <a:xfrm>
            <a:off x="9966960" y="2240280"/>
            <a:ext cx="384048" cy="0"/>
          </a:xfrm>
          <a:prstGeom prst="line">
            <a:avLst/>
          </a:prstGeom>
          <a:ln w="31750">
            <a:solidFill>
              <a:srgbClr val="0D6F9F"/>
            </a:solidFill>
          </a:ln>
        </p:spPr>
        <p:style>
          <a:lnRef idx="2">
            <a:schemeClr val="accent1"/>
          </a:lnRef>
          <a:fillRef idx="0">
            <a:schemeClr val="accent1"/>
          </a:fillRef>
          <a:effectRef idx="1">
            <a:schemeClr val="accent1"/>
          </a:effectRef>
          <a:fontRef idx="minor">
            <a:schemeClr val="tx1"/>
          </a:fontRef>
        </p:style>
      </p:cxnSp>
      <p:sp>
        <p:nvSpPr>
          <p:cNvPr id="24" name="TextBox 23"/>
          <p:cNvSpPr txBox="1"/>
          <p:nvPr/>
        </p:nvSpPr>
        <p:spPr>
          <a:xfrm>
            <a:off x="1005840" y="3657600"/>
            <a:ext cx="9875520" cy="566928"/>
          </a:xfrm>
          <a:prstGeom prst="rect">
            <a:avLst/>
          </a:prstGeom>
          <a:noFill/>
        </p:spPr>
        <p:txBody>
          <a:bodyPr wrap="square">
            <a:normAutofit/>
          </a:bodyPr>
          <a:lstStyle/>
          <a:p>
            <a:pPr algn="ctr"/>
            <a:r>
              <a:rPr sz="2400" b="1" i="0">
                <a:solidFill>
                  <a:srgbClr val="082033"/>
                </a:solidFill>
                <a:latin typeface="Aptos"/>
              </a:rPr>
              <a:t>DMR turns voice into structured digital bursts that can be repeated locally or routed through IP networks.</a:t>
            </a:r>
          </a:p>
        </p:txBody>
      </p:sp>
    </p:spTree>
  </p:cSld>
  <p:clrMapOvr>
    <a:masterClrMapping/>
  </p:clrMapOvr>
</p:sld>
</file>

<file path=ppt/slides/slide60.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10</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Injects for Live Troubleshooting</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60</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Station on wrong time slot.</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Station using hotspot-only TG expectation.</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Wrong RX group prevents expected audio.</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Network path intentionally unavailable.</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Operator speaks too soon after PTT.</a:t>
            </a:r>
          </a:p>
        </p:txBody>
      </p:sp>
    </p:spTree>
  </p:cSld>
  <p:clrMapOvr>
    <a:masterClrMapping/>
  </p:clrMapOvr>
</p:sld>
</file>

<file path=ppt/slides/slide61.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10</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After-Action Review</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61</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What worked?</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What failed?</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Was the failure RF, programming, network, or procedure?</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What should be standardized in OBRA codeplugs?</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What needs follow-up training?</a:t>
            </a:r>
          </a:p>
        </p:txBody>
      </p:sp>
    </p:spTree>
  </p:cSld>
  <p:clrMapOvr>
    <a:masterClrMapping/>
  </p:clrMapOvr>
</p:sld>
</file>

<file path=ppt/slides/slide62.xml><?xml version="1.0" encoding="utf-8"?>
<p:sld xmlns:a="http://schemas.openxmlformats.org/drawingml/2006/main" xmlns:p="http://schemas.openxmlformats.org/presentationml/2006/main" xmlns:r="http://schemas.openxmlformats.org/officeDocument/2006/relationships">
  <p:cSld>
    <p:bg>
      <p:bgPr>
        <a:solidFill>
          <a:srgbClr val="082033"/>
        </a:solidFill>
        <a:effectLst/>
      </p:bgPr>
    </p:bg>
    <p:spTree>
      <p:nvGrpSpPr>
        <p:cNvPr id="1" name=""/>
        <p:cNvGrpSpPr/>
        <p:nvPr/>
      </p:nvGrpSpPr>
      <p:grpSpPr/>
      <p:pic>
        <p:nvPicPr>
          <p:cNvPr id="2" name="Picture 1" descr="obra-logo.png"/>
          <p:cNvPicPr>
            <a:picLocks noChangeAspect="1"/>
          </p:cNvPicPr>
          <p:nvPr/>
        </p:nvPicPr>
        <p:blipFill>
          <a:blip r:embed="rId2"/>
          <a:stretch>
            <a:fillRect/>
          </a:stretch>
        </p:blipFill>
        <p:spPr>
          <a:xfrm>
            <a:off x="594360" y="411480"/>
            <a:ext cx="685800" cy="685800"/>
          </a:xfrm>
          <a:prstGeom prst="rect">
            <a:avLst/>
          </a:prstGeom>
        </p:spPr>
      </p:pic>
      <p:sp>
        <p:nvSpPr>
          <p:cNvPr id="3" name="TextBox 2"/>
          <p:cNvSpPr txBox="1"/>
          <p:nvPr/>
        </p:nvSpPr>
        <p:spPr>
          <a:xfrm>
            <a:off x="594360" y="1417320"/>
            <a:ext cx="2743200" cy="320040"/>
          </a:xfrm>
          <a:prstGeom prst="rect">
            <a:avLst/>
          </a:prstGeom>
          <a:noFill/>
        </p:spPr>
        <p:txBody>
          <a:bodyPr wrap="square">
            <a:normAutofit/>
          </a:bodyPr>
          <a:lstStyle/>
          <a:p>
            <a:pPr algn="l"/>
            <a:r>
              <a:rPr sz="1300" b="1" i="0">
                <a:solidFill>
                  <a:srgbClr val="F6B83F"/>
                </a:solidFill>
                <a:latin typeface="Aptos"/>
              </a:rPr>
              <a:t>MODULE A</a:t>
            </a:r>
          </a:p>
        </p:txBody>
      </p:sp>
      <p:sp>
        <p:nvSpPr>
          <p:cNvPr id="4" name="TextBox 3"/>
          <p:cNvSpPr txBox="1"/>
          <p:nvPr/>
        </p:nvSpPr>
        <p:spPr>
          <a:xfrm>
            <a:off x="594360" y="1828800"/>
            <a:ext cx="8961120" cy="914400"/>
          </a:xfrm>
          <a:prstGeom prst="rect">
            <a:avLst/>
          </a:prstGeom>
          <a:noFill/>
        </p:spPr>
        <p:txBody>
          <a:bodyPr wrap="square">
            <a:normAutofit/>
          </a:bodyPr>
          <a:lstStyle/>
          <a:p>
            <a:pPr algn="l"/>
            <a:r>
              <a:rPr sz="4200" b="1" i="0">
                <a:solidFill>
                  <a:srgbClr val="FFFFFF"/>
                </a:solidFill>
                <a:latin typeface="Aptos"/>
              </a:rPr>
              <a:t>Student Support Materials</a:t>
            </a:r>
          </a:p>
        </p:txBody>
      </p:sp>
      <p:sp>
        <p:nvSpPr>
          <p:cNvPr id="5" name="TextBox 4"/>
          <p:cNvSpPr txBox="1"/>
          <p:nvPr/>
        </p:nvSpPr>
        <p:spPr>
          <a:xfrm>
            <a:off x="621792" y="2816352"/>
            <a:ext cx="8046720" cy="640080"/>
          </a:xfrm>
          <a:prstGeom prst="rect">
            <a:avLst/>
          </a:prstGeom>
          <a:noFill/>
        </p:spPr>
        <p:txBody>
          <a:bodyPr wrap="square">
            <a:normAutofit/>
          </a:bodyPr>
          <a:lstStyle/>
          <a:p>
            <a:pPr algn="l"/>
            <a:r>
              <a:rPr sz="2100" b="0" i="0">
                <a:solidFill>
                  <a:srgbClr val="D5E5EC"/>
                </a:solidFill>
                <a:latin typeface="Aptos"/>
              </a:rPr>
              <a:t>Handouts and references to issue with the training.</a:t>
            </a:r>
          </a:p>
        </p:txBody>
      </p:sp>
      <p:sp>
        <p:nvSpPr>
          <p:cNvPr id="6" name="TextBox 5"/>
          <p:cNvSpPr txBox="1"/>
          <p:nvPr/>
        </p:nvSpPr>
        <p:spPr>
          <a:xfrm>
            <a:off x="621792" y="3794760"/>
            <a:ext cx="4023360" cy="411480"/>
          </a:xfrm>
          <a:prstGeom prst="rect">
            <a:avLst/>
          </a:prstGeom>
          <a:noFill/>
        </p:spPr>
        <p:txBody>
          <a:bodyPr wrap="square">
            <a:normAutofit/>
          </a:bodyPr>
          <a:lstStyle/>
          <a:p>
            <a:pPr algn="l"/>
            <a:r>
              <a:rPr sz="1800" b="1" i="0">
                <a:solidFill>
                  <a:srgbClr val="6AC4D7"/>
                </a:solidFill>
                <a:latin typeface="Aptos"/>
              </a:rPr>
              <a:t>Recommended duration: Reference</a:t>
            </a:r>
          </a:p>
        </p:txBody>
      </p:sp>
      <p:sp>
        <p:nvSpPr>
          <p:cNvPr id="7" name="Arc 6"/>
          <p:cNvSpPr/>
          <p:nvPr/>
        </p:nvSpPr>
        <p:spPr>
          <a:xfrm rot="19200000">
            <a:off x="8412480" y="1417320"/>
            <a:ext cx="2377440" cy="237744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Arc 7"/>
          <p:cNvSpPr/>
          <p:nvPr/>
        </p:nvSpPr>
        <p:spPr>
          <a:xfrm rot="19200000">
            <a:off x="8339327" y="1234440"/>
            <a:ext cx="3108960" cy="310896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Arc 8"/>
          <p:cNvSpPr/>
          <p:nvPr/>
        </p:nvSpPr>
        <p:spPr>
          <a:xfrm rot="19200000">
            <a:off x="8266175" y="1051560"/>
            <a:ext cx="3840480" cy="3840480"/>
          </a:xfrm>
          <a:prstGeom prst="arc">
            <a:avLst/>
          </a:prstGeom>
          <a:ln w="50800">
            <a:solidFill>
              <a:srgbClr val="F6B83F"/>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594360" y="6419088"/>
            <a:ext cx="8412480" cy="228600"/>
          </a:xfrm>
          <a:prstGeom prst="rect">
            <a:avLst/>
          </a:prstGeom>
          <a:noFill/>
        </p:spPr>
        <p:txBody>
          <a:bodyPr wrap="square">
            <a:normAutofit/>
          </a:bodyPr>
          <a:lstStyle/>
          <a:p>
            <a:pPr algn="l"/>
            <a:r>
              <a:rPr sz="850" b="0" i="0">
                <a:solidFill>
                  <a:srgbClr val="D2E0E8"/>
                </a:solidFill>
                <a:latin typeface="Aptos"/>
              </a:rPr>
              <a:t>Outer Banks Repeater Association | DMR Fundamentals &amp; Practical Operations</a:t>
            </a:r>
          </a:p>
        </p:txBody>
      </p:sp>
      <p:sp>
        <p:nvSpPr>
          <p:cNvPr id="11" name="TextBox 10"/>
          <p:cNvSpPr txBox="1"/>
          <p:nvPr/>
        </p:nvSpPr>
        <p:spPr>
          <a:xfrm>
            <a:off x="11201400" y="6419088"/>
            <a:ext cx="457200" cy="228600"/>
          </a:xfrm>
          <a:prstGeom prst="rect">
            <a:avLst/>
          </a:prstGeom>
          <a:noFill/>
        </p:spPr>
        <p:txBody>
          <a:bodyPr wrap="square">
            <a:normAutofit/>
          </a:bodyPr>
          <a:lstStyle/>
          <a:p>
            <a:pPr algn="r"/>
            <a:r>
              <a:rPr sz="850" b="0" i="0">
                <a:solidFill>
                  <a:srgbClr val="D2E0E8"/>
                </a:solidFill>
                <a:latin typeface="Aptos"/>
              </a:rPr>
              <a:t>62</a:t>
            </a:r>
          </a:p>
        </p:txBody>
      </p:sp>
    </p:spTree>
  </p:cSld>
  <p:clrMapOvr>
    <a:masterClrMapping/>
  </p:clrMapOvr>
</p:sld>
</file>

<file path=ppt/slides/slide63.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SUPPORT</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Recommended Handouts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63</a:t>
            </a:r>
          </a:p>
        </p:txBody>
      </p:sp>
      <p:sp>
        <p:nvSpPr>
          <p:cNvPr id="7" name="Rectangle 6"/>
          <p:cNvSpPr/>
          <p:nvPr/>
        </p:nvSpPr>
        <p:spPr>
          <a:xfrm>
            <a:off x="594360" y="1325880"/>
            <a:ext cx="393192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67512" y="1399032"/>
            <a:ext cx="3794759" cy="182880"/>
          </a:xfrm>
          <a:prstGeom prst="rect">
            <a:avLst/>
          </a:prstGeom>
          <a:noFill/>
        </p:spPr>
        <p:txBody>
          <a:bodyPr wrap="square">
            <a:normAutofit/>
          </a:bodyPr>
          <a:lstStyle/>
          <a:p>
            <a:pPr algn="l"/>
            <a:r>
              <a:rPr sz="1150" b="1" i="0">
                <a:solidFill>
                  <a:srgbClr val="FFFFFF"/>
                </a:solidFill>
                <a:latin typeface="Aptos"/>
              </a:rPr>
              <a:t>Handout</a:t>
            </a:r>
          </a:p>
        </p:txBody>
      </p:sp>
      <p:sp>
        <p:nvSpPr>
          <p:cNvPr id="9" name="Rectangle 8"/>
          <p:cNvSpPr/>
          <p:nvPr/>
        </p:nvSpPr>
        <p:spPr>
          <a:xfrm>
            <a:off x="4526280" y="1325880"/>
            <a:ext cx="64008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99432" y="1399032"/>
            <a:ext cx="6263640" cy="182880"/>
          </a:xfrm>
          <a:prstGeom prst="rect">
            <a:avLst/>
          </a:prstGeom>
          <a:noFill/>
        </p:spPr>
        <p:txBody>
          <a:bodyPr wrap="square">
            <a:normAutofit/>
          </a:bodyPr>
          <a:lstStyle/>
          <a:p>
            <a:pPr algn="l"/>
            <a:r>
              <a:rPr sz="1150" b="1" i="0">
                <a:solidFill>
                  <a:srgbClr val="FFFFFF"/>
                </a:solidFill>
                <a:latin typeface="Aptos"/>
              </a:rPr>
              <a:t>Purpose</a:t>
            </a:r>
          </a:p>
        </p:txBody>
      </p:sp>
      <p:sp>
        <p:nvSpPr>
          <p:cNvPr id="11" name="Rectangle 10"/>
          <p:cNvSpPr/>
          <p:nvPr/>
        </p:nvSpPr>
        <p:spPr>
          <a:xfrm>
            <a:off x="594360" y="173736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67512" y="1801368"/>
            <a:ext cx="3794759" cy="201168"/>
          </a:xfrm>
          <a:prstGeom prst="rect">
            <a:avLst/>
          </a:prstGeom>
          <a:noFill/>
        </p:spPr>
        <p:txBody>
          <a:bodyPr wrap="square">
            <a:normAutofit/>
          </a:bodyPr>
          <a:lstStyle/>
          <a:p>
            <a:pPr algn="l"/>
            <a:r>
              <a:rPr sz="1050" b="1" i="0">
                <a:solidFill>
                  <a:srgbClr val="10202B"/>
                </a:solidFill>
                <a:latin typeface="Aptos"/>
              </a:rPr>
              <a:t>DMR At-a-Glance</a:t>
            </a:r>
          </a:p>
        </p:txBody>
      </p:sp>
      <p:sp>
        <p:nvSpPr>
          <p:cNvPr id="13" name="Rectangle 12"/>
          <p:cNvSpPr/>
          <p:nvPr/>
        </p:nvSpPr>
        <p:spPr>
          <a:xfrm>
            <a:off x="4526280" y="173736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99432" y="1801368"/>
            <a:ext cx="6263640" cy="201168"/>
          </a:xfrm>
          <a:prstGeom prst="rect">
            <a:avLst/>
          </a:prstGeom>
          <a:noFill/>
        </p:spPr>
        <p:txBody>
          <a:bodyPr wrap="square">
            <a:normAutofit/>
          </a:bodyPr>
          <a:lstStyle/>
          <a:p>
            <a:pPr algn="l"/>
            <a:r>
              <a:rPr sz="1050" b="0" i="0">
                <a:solidFill>
                  <a:srgbClr val="10202B"/>
                </a:solidFill>
                <a:latin typeface="Aptos"/>
              </a:rPr>
              <a:t>One-page vocabulary and operating summary</a:t>
            </a:r>
          </a:p>
        </p:txBody>
      </p:sp>
      <p:sp>
        <p:nvSpPr>
          <p:cNvPr id="15" name="Rectangle 14"/>
          <p:cNvSpPr/>
          <p:nvPr/>
        </p:nvSpPr>
        <p:spPr>
          <a:xfrm>
            <a:off x="594360" y="214884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67512" y="2212848"/>
            <a:ext cx="3794759" cy="201168"/>
          </a:xfrm>
          <a:prstGeom prst="rect">
            <a:avLst/>
          </a:prstGeom>
          <a:noFill/>
        </p:spPr>
        <p:txBody>
          <a:bodyPr wrap="square">
            <a:normAutofit/>
          </a:bodyPr>
          <a:lstStyle/>
          <a:p>
            <a:pPr algn="l"/>
            <a:r>
              <a:rPr sz="1050" b="1" i="0">
                <a:solidFill>
                  <a:srgbClr val="10202B"/>
                </a:solidFill>
                <a:latin typeface="Aptos"/>
              </a:rPr>
              <a:t>Time Slot Quick Reference</a:t>
            </a:r>
          </a:p>
        </p:txBody>
      </p:sp>
      <p:sp>
        <p:nvSpPr>
          <p:cNvPr id="17" name="Rectangle 16"/>
          <p:cNvSpPr/>
          <p:nvPr/>
        </p:nvSpPr>
        <p:spPr>
          <a:xfrm>
            <a:off x="4526280" y="214884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99432" y="2212848"/>
            <a:ext cx="6263640" cy="201168"/>
          </a:xfrm>
          <a:prstGeom prst="rect">
            <a:avLst/>
          </a:prstGeom>
          <a:noFill/>
        </p:spPr>
        <p:txBody>
          <a:bodyPr wrap="square">
            <a:normAutofit/>
          </a:bodyPr>
          <a:lstStyle/>
          <a:p>
            <a:pPr algn="l"/>
            <a:r>
              <a:rPr sz="1050" b="0" i="0">
                <a:solidFill>
                  <a:srgbClr val="10202B"/>
                </a:solidFill>
                <a:latin typeface="Aptos"/>
              </a:rPr>
              <a:t>Which TGs live on which slot</a:t>
            </a:r>
          </a:p>
        </p:txBody>
      </p:sp>
      <p:sp>
        <p:nvSpPr>
          <p:cNvPr id="19" name="Rectangle 18"/>
          <p:cNvSpPr/>
          <p:nvPr/>
        </p:nvSpPr>
        <p:spPr>
          <a:xfrm>
            <a:off x="594360" y="256032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67512" y="2624328"/>
            <a:ext cx="3794759" cy="201168"/>
          </a:xfrm>
          <a:prstGeom prst="rect">
            <a:avLst/>
          </a:prstGeom>
          <a:noFill/>
        </p:spPr>
        <p:txBody>
          <a:bodyPr wrap="square">
            <a:normAutofit/>
          </a:bodyPr>
          <a:lstStyle/>
          <a:p>
            <a:pPr algn="l"/>
            <a:r>
              <a:rPr sz="1050" b="1" i="0">
                <a:solidFill>
                  <a:srgbClr val="10202B"/>
                </a:solidFill>
                <a:latin typeface="Aptos"/>
              </a:rPr>
              <a:t>TG Mapping Guide</a:t>
            </a:r>
          </a:p>
        </p:txBody>
      </p:sp>
      <p:sp>
        <p:nvSpPr>
          <p:cNvPr id="21" name="Rectangle 20"/>
          <p:cNvSpPr/>
          <p:nvPr/>
        </p:nvSpPr>
        <p:spPr>
          <a:xfrm>
            <a:off x="4526280" y="256032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9432" y="2624328"/>
            <a:ext cx="6263640" cy="201168"/>
          </a:xfrm>
          <a:prstGeom prst="rect">
            <a:avLst/>
          </a:prstGeom>
          <a:noFill/>
        </p:spPr>
        <p:txBody>
          <a:bodyPr wrap="square">
            <a:normAutofit/>
          </a:bodyPr>
          <a:lstStyle/>
          <a:p>
            <a:pPr algn="l"/>
            <a:r>
              <a:rPr sz="1050" b="0" i="0">
                <a:solidFill>
                  <a:srgbClr val="10202B"/>
                </a:solidFill>
                <a:latin typeface="Aptos"/>
              </a:rPr>
              <a:t>Local, state, regional, and hotspot TGs</a:t>
            </a:r>
          </a:p>
        </p:txBody>
      </p:sp>
      <p:sp>
        <p:nvSpPr>
          <p:cNvPr id="23" name="Rectangle 22"/>
          <p:cNvSpPr/>
          <p:nvPr/>
        </p:nvSpPr>
        <p:spPr>
          <a:xfrm>
            <a:off x="594360" y="297180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67512" y="3035808"/>
            <a:ext cx="3794759" cy="201168"/>
          </a:xfrm>
          <a:prstGeom prst="rect">
            <a:avLst/>
          </a:prstGeom>
          <a:noFill/>
        </p:spPr>
        <p:txBody>
          <a:bodyPr wrap="square">
            <a:normAutofit/>
          </a:bodyPr>
          <a:lstStyle/>
          <a:p>
            <a:pPr algn="l"/>
            <a:r>
              <a:rPr sz="1050" b="1" i="0">
                <a:solidFill>
                  <a:srgbClr val="10202B"/>
                </a:solidFill>
                <a:latin typeface="Aptos"/>
              </a:rPr>
              <a:t>Codeplug Checklist</a:t>
            </a:r>
          </a:p>
        </p:txBody>
      </p:sp>
      <p:sp>
        <p:nvSpPr>
          <p:cNvPr id="25" name="Rectangle 24"/>
          <p:cNvSpPr/>
          <p:nvPr/>
        </p:nvSpPr>
        <p:spPr>
          <a:xfrm>
            <a:off x="4526280" y="297180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599432" y="3035808"/>
            <a:ext cx="6263640" cy="201168"/>
          </a:xfrm>
          <a:prstGeom prst="rect">
            <a:avLst/>
          </a:prstGeom>
          <a:noFill/>
        </p:spPr>
        <p:txBody>
          <a:bodyPr wrap="square">
            <a:normAutofit/>
          </a:bodyPr>
          <a:lstStyle/>
          <a:p>
            <a:pPr algn="l"/>
            <a:r>
              <a:rPr sz="1050" b="0" i="0">
                <a:solidFill>
                  <a:srgbClr val="10202B"/>
                </a:solidFill>
                <a:latin typeface="Aptos"/>
              </a:rPr>
              <a:t>Build and validation sequence</a:t>
            </a:r>
          </a:p>
        </p:txBody>
      </p:sp>
      <p:sp>
        <p:nvSpPr>
          <p:cNvPr id="27" name="Rectangle 26"/>
          <p:cNvSpPr/>
          <p:nvPr/>
        </p:nvSpPr>
        <p:spPr>
          <a:xfrm>
            <a:off x="594360" y="338328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67512" y="3447288"/>
            <a:ext cx="3794759" cy="201168"/>
          </a:xfrm>
          <a:prstGeom prst="rect">
            <a:avLst/>
          </a:prstGeom>
          <a:noFill/>
        </p:spPr>
        <p:txBody>
          <a:bodyPr wrap="square">
            <a:normAutofit/>
          </a:bodyPr>
          <a:lstStyle/>
          <a:p>
            <a:pPr algn="l"/>
            <a:r>
              <a:rPr sz="1050" b="1" i="0">
                <a:solidFill>
                  <a:srgbClr val="10202B"/>
                </a:solidFill>
                <a:latin typeface="Aptos"/>
              </a:rPr>
              <a:t>Troubleshooting Flowchart</a:t>
            </a:r>
          </a:p>
        </p:txBody>
      </p:sp>
      <p:sp>
        <p:nvSpPr>
          <p:cNvPr id="29" name="Rectangle 28"/>
          <p:cNvSpPr/>
          <p:nvPr/>
        </p:nvSpPr>
        <p:spPr>
          <a:xfrm>
            <a:off x="4526280" y="338328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4599432" y="3447288"/>
            <a:ext cx="6263640" cy="201168"/>
          </a:xfrm>
          <a:prstGeom prst="rect">
            <a:avLst/>
          </a:prstGeom>
          <a:noFill/>
        </p:spPr>
        <p:txBody>
          <a:bodyPr wrap="square">
            <a:normAutofit/>
          </a:bodyPr>
          <a:lstStyle/>
          <a:p>
            <a:pPr algn="l"/>
            <a:r>
              <a:rPr sz="1050" b="0" i="0">
                <a:solidFill>
                  <a:srgbClr val="10202B"/>
                </a:solidFill>
                <a:latin typeface="Aptos"/>
              </a:rPr>
              <a:t>Fast diagnosis during support calls</a:t>
            </a:r>
          </a:p>
        </p:txBody>
      </p:sp>
      <p:sp>
        <p:nvSpPr>
          <p:cNvPr id="31" name="Rectangle 30"/>
          <p:cNvSpPr/>
          <p:nvPr/>
        </p:nvSpPr>
        <p:spPr>
          <a:xfrm>
            <a:off x="594360" y="379476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67512" y="3858768"/>
            <a:ext cx="3794759" cy="201168"/>
          </a:xfrm>
          <a:prstGeom prst="rect">
            <a:avLst/>
          </a:prstGeom>
          <a:noFill/>
        </p:spPr>
        <p:txBody>
          <a:bodyPr wrap="square">
            <a:normAutofit/>
          </a:bodyPr>
          <a:lstStyle/>
          <a:p>
            <a:pPr algn="l"/>
            <a:r>
              <a:rPr sz="1050" b="1" i="0">
                <a:solidFill>
                  <a:srgbClr val="10202B"/>
                </a:solidFill>
                <a:latin typeface="Aptos"/>
              </a:rPr>
              <a:t>OBRA Operating Guide</a:t>
            </a:r>
          </a:p>
        </p:txBody>
      </p:sp>
      <p:sp>
        <p:nvSpPr>
          <p:cNvPr id="33" name="Rectangle 32"/>
          <p:cNvSpPr/>
          <p:nvPr/>
        </p:nvSpPr>
        <p:spPr>
          <a:xfrm>
            <a:off x="4526280" y="379476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599432" y="3858768"/>
            <a:ext cx="6263640" cy="201168"/>
          </a:xfrm>
          <a:prstGeom prst="rect">
            <a:avLst/>
          </a:prstGeom>
          <a:noFill/>
        </p:spPr>
        <p:txBody>
          <a:bodyPr wrap="square">
            <a:normAutofit/>
          </a:bodyPr>
          <a:lstStyle/>
          <a:p>
            <a:pPr algn="l"/>
            <a:r>
              <a:rPr sz="1050" b="0" i="0">
                <a:solidFill>
                  <a:srgbClr val="10202B"/>
                </a:solidFill>
                <a:latin typeface="Aptos"/>
              </a:rPr>
              <a:t>Local repeater and net expectations</a:t>
            </a:r>
          </a:p>
        </p:txBody>
      </p:sp>
    </p:spTree>
  </p:cSld>
  <p:clrMapOvr>
    <a:masterClrMapping/>
  </p:clrMapOvr>
</p:sld>
</file>

<file path=ppt/slides/slide64.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SUPPORT</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Recommended Practical Equipment</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64</a:t>
            </a:r>
          </a:p>
        </p:txBody>
      </p:sp>
      <p:sp>
        <p:nvSpPr>
          <p:cNvPr id="7" name="Rectangle 6"/>
          <p:cNvSpPr/>
          <p:nvPr/>
        </p:nvSpPr>
        <p:spPr>
          <a:xfrm>
            <a:off x="594360" y="1325880"/>
            <a:ext cx="393192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67512" y="1399032"/>
            <a:ext cx="3794759" cy="182880"/>
          </a:xfrm>
          <a:prstGeom prst="rect">
            <a:avLst/>
          </a:prstGeom>
          <a:noFill/>
        </p:spPr>
        <p:txBody>
          <a:bodyPr wrap="square">
            <a:normAutofit/>
          </a:bodyPr>
          <a:lstStyle/>
          <a:p>
            <a:pPr algn="l"/>
            <a:r>
              <a:rPr sz="1150" b="1" i="0">
                <a:solidFill>
                  <a:srgbClr val="FFFFFF"/>
                </a:solidFill>
                <a:latin typeface="Aptos"/>
              </a:rPr>
              <a:t>Equipment</a:t>
            </a:r>
          </a:p>
        </p:txBody>
      </p:sp>
      <p:sp>
        <p:nvSpPr>
          <p:cNvPr id="9" name="Rectangle 8"/>
          <p:cNvSpPr/>
          <p:nvPr/>
        </p:nvSpPr>
        <p:spPr>
          <a:xfrm>
            <a:off x="4526280" y="1325880"/>
            <a:ext cx="64008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99432" y="1399032"/>
            <a:ext cx="6263640" cy="182880"/>
          </a:xfrm>
          <a:prstGeom prst="rect">
            <a:avLst/>
          </a:prstGeom>
          <a:noFill/>
        </p:spPr>
        <p:txBody>
          <a:bodyPr wrap="square">
            <a:normAutofit/>
          </a:bodyPr>
          <a:lstStyle/>
          <a:p>
            <a:pPr algn="l"/>
            <a:r>
              <a:rPr sz="1150" b="1" i="0">
                <a:solidFill>
                  <a:srgbClr val="FFFFFF"/>
                </a:solidFill>
                <a:latin typeface="Aptos"/>
              </a:rPr>
              <a:t>Purpose</a:t>
            </a:r>
          </a:p>
        </p:txBody>
      </p:sp>
      <p:sp>
        <p:nvSpPr>
          <p:cNvPr id="11" name="Rectangle 10"/>
          <p:cNvSpPr/>
          <p:nvPr/>
        </p:nvSpPr>
        <p:spPr>
          <a:xfrm>
            <a:off x="594360" y="173736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667512" y="1801368"/>
            <a:ext cx="3794759" cy="201168"/>
          </a:xfrm>
          <a:prstGeom prst="rect">
            <a:avLst/>
          </a:prstGeom>
          <a:noFill/>
        </p:spPr>
        <p:txBody>
          <a:bodyPr wrap="square">
            <a:normAutofit/>
          </a:bodyPr>
          <a:lstStyle/>
          <a:p>
            <a:pPr algn="l"/>
            <a:r>
              <a:rPr sz="1050" b="1" i="0">
                <a:solidFill>
                  <a:srgbClr val="10202B"/>
                </a:solidFill>
                <a:latin typeface="Aptos"/>
              </a:rPr>
              <a:t>Anytone 878</a:t>
            </a:r>
          </a:p>
        </p:txBody>
      </p:sp>
      <p:sp>
        <p:nvSpPr>
          <p:cNvPr id="13" name="Rectangle 12"/>
          <p:cNvSpPr/>
          <p:nvPr/>
        </p:nvSpPr>
        <p:spPr>
          <a:xfrm>
            <a:off x="4526280" y="173736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599432" y="1801368"/>
            <a:ext cx="6263640" cy="201168"/>
          </a:xfrm>
          <a:prstGeom prst="rect">
            <a:avLst/>
          </a:prstGeom>
          <a:noFill/>
        </p:spPr>
        <p:txBody>
          <a:bodyPr wrap="square">
            <a:normAutofit/>
          </a:bodyPr>
          <a:lstStyle/>
          <a:p>
            <a:pPr algn="l"/>
            <a:r>
              <a:rPr sz="1050" b="0" i="0">
                <a:solidFill>
                  <a:srgbClr val="10202B"/>
                </a:solidFill>
                <a:latin typeface="Aptos"/>
              </a:rPr>
              <a:t>Primary training radio platform</a:t>
            </a:r>
          </a:p>
        </p:txBody>
      </p:sp>
      <p:sp>
        <p:nvSpPr>
          <p:cNvPr id="15" name="Rectangle 14"/>
          <p:cNvSpPr/>
          <p:nvPr/>
        </p:nvSpPr>
        <p:spPr>
          <a:xfrm>
            <a:off x="594360" y="214884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67512" y="2212848"/>
            <a:ext cx="3794759" cy="201168"/>
          </a:xfrm>
          <a:prstGeom prst="rect">
            <a:avLst/>
          </a:prstGeom>
          <a:noFill/>
        </p:spPr>
        <p:txBody>
          <a:bodyPr wrap="square">
            <a:normAutofit/>
          </a:bodyPr>
          <a:lstStyle/>
          <a:p>
            <a:pPr algn="l"/>
            <a:r>
              <a:rPr sz="1050" b="1" i="0">
                <a:solidFill>
                  <a:srgbClr val="10202B"/>
                </a:solidFill>
                <a:latin typeface="Aptos"/>
              </a:rPr>
              <a:t>Radioddity GD-88</a:t>
            </a:r>
          </a:p>
        </p:txBody>
      </p:sp>
      <p:sp>
        <p:nvSpPr>
          <p:cNvPr id="17" name="Rectangle 16"/>
          <p:cNvSpPr/>
          <p:nvPr/>
        </p:nvSpPr>
        <p:spPr>
          <a:xfrm>
            <a:off x="4526280" y="214884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99432" y="2212848"/>
            <a:ext cx="6263640" cy="201168"/>
          </a:xfrm>
          <a:prstGeom prst="rect">
            <a:avLst/>
          </a:prstGeom>
          <a:noFill/>
        </p:spPr>
        <p:txBody>
          <a:bodyPr wrap="square">
            <a:normAutofit/>
          </a:bodyPr>
          <a:lstStyle/>
          <a:p>
            <a:pPr algn="l"/>
            <a:r>
              <a:rPr sz="1050" b="0" i="0">
                <a:solidFill>
                  <a:srgbClr val="10202B"/>
                </a:solidFill>
                <a:latin typeface="Aptos"/>
              </a:rPr>
              <a:t>Alternative platform comparison</a:t>
            </a:r>
          </a:p>
        </p:txBody>
      </p:sp>
      <p:sp>
        <p:nvSpPr>
          <p:cNvPr id="19" name="Rectangle 18"/>
          <p:cNvSpPr/>
          <p:nvPr/>
        </p:nvSpPr>
        <p:spPr>
          <a:xfrm>
            <a:off x="594360" y="256032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67512" y="2624328"/>
            <a:ext cx="3794759" cy="201168"/>
          </a:xfrm>
          <a:prstGeom prst="rect">
            <a:avLst/>
          </a:prstGeom>
          <a:noFill/>
        </p:spPr>
        <p:txBody>
          <a:bodyPr wrap="square">
            <a:normAutofit/>
          </a:bodyPr>
          <a:lstStyle/>
          <a:p>
            <a:pPr algn="l"/>
            <a:r>
              <a:rPr sz="1050" b="1" i="0">
                <a:solidFill>
                  <a:srgbClr val="10202B"/>
                </a:solidFill>
                <a:latin typeface="Aptos"/>
              </a:rPr>
              <a:t>Pi-Star / OpenSpot hotspot</a:t>
            </a:r>
          </a:p>
        </p:txBody>
      </p:sp>
      <p:sp>
        <p:nvSpPr>
          <p:cNvPr id="21" name="Rectangle 20"/>
          <p:cNvSpPr/>
          <p:nvPr/>
        </p:nvSpPr>
        <p:spPr>
          <a:xfrm>
            <a:off x="4526280" y="256032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9432" y="2624328"/>
            <a:ext cx="6263640" cy="201168"/>
          </a:xfrm>
          <a:prstGeom prst="rect">
            <a:avLst/>
          </a:prstGeom>
          <a:noFill/>
        </p:spPr>
        <p:txBody>
          <a:bodyPr wrap="square">
            <a:normAutofit/>
          </a:bodyPr>
          <a:lstStyle/>
          <a:p>
            <a:pPr algn="l"/>
            <a:r>
              <a:rPr sz="1050" b="0" i="0">
                <a:solidFill>
                  <a:srgbClr val="10202B"/>
                </a:solidFill>
                <a:latin typeface="Aptos"/>
              </a:rPr>
              <a:t>Personal gateway demonstration</a:t>
            </a:r>
          </a:p>
        </p:txBody>
      </p:sp>
      <p:sp>
        <p:nvSpPr>
          <p:cNvPr id="23" name="Rectangle 22"/>
          <p:cNvSpPr/>
          <p:nvPr/>
        </p:nvSpPr>
        <p:spPr>
          <a:xfrm>
            <a:off x="594360" y="297180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67512" y="3035808"/>
            <a:ext cx="3794759" cy="201168"/>
          </a:xfrm>
          <a:prstGeom prst="rect">
            <a:avLst/>
          </a:prstGeom>
          <a:noFill/>
        </p:spPr>
        <p:txBody>
          <a:bodyPr wrap="square">
            <a:normAutofit/>
          </a:bodyPr>
          <a:lstStyle/>
          <a:p>
            <a:pPr algn="l"/>
            <a:r>
              <a:rPr sz="1050" b="1" i="0">
                <a:solidFill>
                  <a:srgbClr val="10202B"/>
                </a:solidFill>
                <a:latin typeface="Aptos"/>
              </a:rPr>
              <a:t>Commercial repeater access</a:t>
            </a:r>
          </a:p>
        </p:txBody>
      </p:sp>
      <p:sp>
        <p:nvSpPr>
          <p:cNvPr id="25" name="Rectangle 24"/>
          <p:cNvSpPr/>
          <p:nvPr/>
        </p:nvSpPr>
        <p:spPr>
          <a:xfrm>
            <a:off x="4526280" y="297180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4599432" y="3035808"/>
            <a:ext cx="6263640" cy="201168"/>
          </a:xfrm>
          <a:prstGeom prst="rect">
            <a:avLst/>
          </a:prstGeom>
          <a:noFill/>
        </p:spPr>
        <p:txBody>
          <a:bodyPr wrap="square">
            <a:normAutofit/>
          </a:bodyPr>
          <a:lstStyle/>
          <a:p>
            <a:pPr algn="l"/>
            <a:r>
              <a:rPr sz="1050" b="0" i="0">
                <a:solidFill>
                  <a:srgbClr val="10202B"/>
                </a:solidFill>
                <a:latin typeface="Aptos"/>
              </a:rPr>
              <a:t>RF infrastructure demonstration</a:t>
            </a:r>
          </a:p>
        </p:txBody>
      </p:sp>
      <p:sp>
        <p:nvSpPr>
          <p:cNvPr id="27" name="Rectangle 26"/>
          <p:cNvSpPr/>
          <p:nvPr/>
        </p:nvSpPr>
        <p:spPr>
          <a:xfrm>
            <a:off x="594360" y="3383280"/>
            <a:ext cx="393192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67512" y="3447288"/>
            <a:ext cx="3794759" cy="201168"/>
          </a:xfrm>
          <a:prstGeom prst="rect">
            <a:avLst/>
          </a:prstGeom>
          <a:noFill/>
        </p:spPr>
        <p:txBody>
          <a:bodyPr wrap="square">
            <a:normAutofit/>
          </a:bodyPr>
          <a:lstStyle/>
          <a:p>
            <a:pPr algn="l"/>
            <a:r>
              <a:rPr sz="1050" b="1" i="0">
                <a:solidFill>
                  <a:srgbClr val="10202B"/>
                </a:solidFill>
                <a:latin typeface="Aptos"/>
              </a:rPr>
              <a:t>CPS software</a:t>
            </a:r>
          </a:p>
        </p:txBody>
      </p:sp>
      <p:sp>
        <p:nvSpPr>
          <p:cNvPr id="29" name="Rectangle 28"/>
          <p:cNvSpPr/>
          <p:nvPr/>
        </p:nvSpPr>
        <p:spPr>
          <a:xfrm>
            <a:off x="4526280" y="3383280"/>
            <a:ext cx="6400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4599432" y="3447288"/>
            <a:ext cx="6263640" cy="201168"/>
          </a:xfrm>
          <a:prstGeom prst="rect">
            <a:avLst/>
          </a:prstGeom>
          <a:noFill/>
        </p:spPr>
        <p:txBody>
          <a:bodyPr wrap="square">
            <a:normAutofit/>
          </a:bodyPr>
          <a:lstStyle/>
          <a:p>
            <a:pPr algn="l"/>
            <a:r>
              <a:rPr sz="1050" b="0" i="0">
                <a:solidFill>
                  <a:srgbClr val="10202B"/>
                </a:solidFill>
                <a:latin typeface="Aptos"/>
              </a:rPr>
              <a:t>Codeplug build lab</a:t>
            </a:r>
          </a:p>
        </p:txBody>
      </p:sp>
      <p:sp>
        <p:nvSpPr>
          <p:cNvPr id="31" name="Rectangle 30"/>
          <p:cNvSpPr/>
          <p:nvPr/>
        </p:nvSpPr>
        <p:spPr>
          <a:xfrm>
            <a:off x="594360" y="3794760"/>
            <a:ext cx="393192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67512" y="3858768"/>
            <a:ext cx="3794759" cy="201168"/>
          </a:xfrm>
          <a:prstGeom prst="rect">
            <a:avLst/>
          </a:prstGeom>
          <a:noFill/>
        </p:spPr>
        <p:txBody>
          <a:bodyPr wrap="square">
            <a:normAutofit/>
          </a:bodyPr>
          <a:lstStyle/>
          <a:p>
            <a:pPr algn="l"/>
            <a:r>
              <a:rPr sz="1050" b="1" i="0">
                <a:solidFill>
                  <a:srgbClr val="10202B"/>
                </a:solidFill>
                <a:latin typeface="Aptos"/>
              </a:rPr>
              <a:t>Known-good codeplug</a:t>
            </a:r>
          </a:p>
        </p:txBody>
      </p:sp>
      <p:sp>
        <p:nvSpPr>
          <p:cNvPr id="33" name="Rectangle 32"/>
          <p:cNvSpPr/>
          <p:nvPr/>
        </p:nvSpPr>
        <p:spPr>
          <a:xfrm>
            <a:off x="4526280" y="3794760"/>
            <a:ext cx="6400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599432" y="3858768"/>
            <a:ext cx="6263640" cy="201168"/>
          </a:xfrm>
          <a:prstGeom prst="rect">
            <a:avLst/>
          </a:prstGeom>
          <a:noFill/>
        </p:spPr>
        <p:txBody>
          <a:bodyPr wrap="square">
            <a:normAutofit/>
          </a:bodyPr>
          <a:lstStyle/>
          <a:p>
            <a:pPr algn="l"/>
            <a:r>
              <a:rPr sz="1050" b="0" i="0">
                <a:solidFill>
                  <a:srgbClr val="10202B"/>
                </a:solidFill>
                <a:latin typeface="Aptos"/>
              </a:rPr>
              <a:t>Recovery and comparison baseline</a:t>
            </a:r>
          </a:p>
        </p:txBody>
      </p:sp>
    </p:spTree>
  </p:cSld>
  <p:clrMapOvr>
    <a:masterClrMapping/>
  </p:clrMapOvr>
</p:sld>
</file>

<file path=ppt/slides/slide65.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SUPPORT</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Future Advanced Modules</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65</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BrandMeister dashboard and self-care tools.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APRS and GPS over DMR.</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Roaming and RX list behavior.</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IPSC, cBridge, and repeater networking.</a:t>
            </a:r>
          </a:p>
        </p:txBody>
      </p:sp>
      <p:sp>
        <p:nvSpPr>
          <p:cNvPr id="15" name="TextBox 14"/>
          <p:cNvSpPr txBox="1"/>
          <p:nvPr/>
        </p:nvSpPr>
        <p:spPr>
          <a:xfrm>
            <a:off x="777240" y="3685032"/>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6" name="TextBox 15"/>
          <p:cNvSpPr txBox="1"/>
          <p:nvPr/>
        </p:nvSpPr>
        <p:spPr>
          <a:xfrm>
            <a:off x="1051560" y="3675888"/>
            <a:ext cx="9875520" cy="384048"/>
          </a:xfrm>
          <a:prstGeom prst="rect">
            <a:avLst/>
          </a:prstGeom>
          <a:noFill/>
        </p:spPr>
        <p:txBody>
          <a:bodyPr wrap="square">
            <a:normAutofit/>
          </a:bodyPr>
          <a:lstStyle/>
          <a:p>
            <a:pPr algn="l"/>
            <a:r>
              <a:rPr sz="2100" b="0" i="0">
                <a:solidFill>
                  <a:srgbClr val="10202B"/>
                </a:solidFill>
                <a:latin typeface="Aptos"/>
              </a:rPr>
              <a:t>Mixed-mode repeaters and ARCOM integration.</a:t>
            </a:r>
          </a:p>
        </p:txBody>
      </p:sp>
      <p:sp>
        <p:nvSpPr>
          <p:cNvPr id="17" name="TextBox 16"/>
          <p:cNvSpPr txBox="1"/>
          <p:nvPr/>
        </p:nvSpPr>
        <p:spPr>
          <a:xfrm>
            <a:off x="777240" y="425196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8" name="TextBox 17"/>
          <p:cNvSpPr txBox="1"/>
          <p:nvPr/>
        </p:nvSpPr>
        <p:spPr>
          <a:xfrm>
            <a:off x="1051560" y="4242816"/>
            <a:ext cx="9875520" cy="384048"/>
          </a:xfrm>
          <a:prstGeom prst="rect">
            <a:avLst/>
          </a:prstGeom>
          <a:noFill/>
        </p:spPr>
        <p:txBody>
          <a:bodyPr wrap="square">
            <a:normAutofit/>
          </a:bodyPr>
          <a:lstStyle/>
          <a:p>
            <a:pPr algn="l"/>
            <a:r>
              <a:rPr sz="2100" b="0" i="0">
                <a:solidFill>
                  <a:srgbClr val="10202B"/>
                </a:solidFill>
                <a:latin typeface="Aptos"/>
              </a:rPr>
              <a:t>DMR system engineering for repeater managers.</a:t>
            </a:r>
          </a:p>
        </p:txBody>
      </p:sp>
    </p:spTree>
  </p:cSld>
  <p:clrMapOvr>
    <a:masterClrMapping/>
  </p:clrMapOvr>
</p:sld>
</file>

<file path=ppt/slides/slide66.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CLOSE</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Training Outcome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66</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The goal is not merely programming radios.
The goal is confident DMR operators and stronger OBRA technical resilience.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84048"/>
            <a:ext cx="10332720" cy="594360"/>
          </a:xfrm>
          <a:prstGeom prst="rect">
            <a:avLst/>
          </a:prstGeom>
          <a:noFill/>
        </p:spPr>
        <p:txBody>
          <a:bodyPr wrap="square">
            <a:normAutofit/>
          </a:bodyPr>
          <a:lstStyle/>
          <a:p>
            <a:pPr algn="l"/>
            <a:r>
              <a:rPr sz="2800" b="1" i="0">
                <a:solidFill>
                  <a:srgbClr val="082033"/>
                </a:solidFill>
                <a:latin typeface="Aptos"/>
              </a:rPr>
              <a:t>Analog FM vs DMR</a:t>
            </a:r>
          </a:p>
        </p:txBody>
      </p:sp>
      <p:pic>
        <p:nvPicPr>
          <p:cNvPr id="3" name="Picture 2" descr="obra-logo.png"/>
          <p:cNvPicPr>
            <a:picLocks noChangeAspect="1"/>
          </p:cNvPicPr>
          <p:nvPr/>
        </p:nvPicPr>
        <p:blipFill>
          <a:blip r:embed="rId2"/>
          <a:stretch>
            <a:fillRect/>
          </a:stretch>
        </p:blipFill>
        <p:spPr>
          <a:xfrm>
            <a:off x="10881360" y="292608"/>
            <a:ext cx="502920" cy="502920"/>
          </a:xfrm>
          <a:prstGeom prst="rect">
            <a:avLst/>
          </a:prstGeom>
        </p:spPr>
      </p:pic>
      <p:sp>
        <p:nvSpPr>
          <p:cNvPr id="4" name="TextBox 3"/>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5" name="TextBox 4"/>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07</a:t>
            </a:r>
          </a:p>
        </p:txBody>
      </p:sp>
      <p:sp>
        <p:nvSpPr>
          <p:cNvPr id="6" name="Rectangle 5"/>
          <p:cNvSpPr/>
          <p:nvPr/>
        </p:nvSpPr>
        <p:spPr>
          <a:xfrm>
            <a:off x="594360" y="1325880"/>
            <a:ext cx="182880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67512" y="1399032"/>
            <a:ext cx="1691640" cy="182880"/>
          </a:xfrm>
          <a:prstGeom prst="rect">
            <a:avLst/>
          </a:prstGeom>
          <a:noFill/>
        </p:spPr>
        <p:txBody>
          <a:bodyPr wrap="square">
            <a:normAutofit/>
          </a:bodyPr>
          <a:lstStyle/>
          <a:p>
            <a:pPr algn="l"/>
            <a:r>
              <a:rPr sz="1150" b="1" i="0">
                <a:solidFill>
                  <a:srgbClr val="FFFFFF"/>
                </a:solidFill>
                <a:latin typeface="Aptos"/>
              </a:rPr>
              <a:t>Area</a:t>
            </a:r>
          </a:p>
        </p:txBody>
      </p:sp>
      <p:sp>
        <p:nvSpPr>
          <p:cNvPr id="8" name="Rectangle 7"/>
          <p:cNvSpPr/>
          <p:nvPr/>
        </p:nvSpPr>
        <p:spPr>
          <a:xfrm>
            <a:off x="2423160" y="1325880"/>
            <a:ext cx="420624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2496312" y="1399032"/>
            <a:ext cx="4069079" cy="182880"/>
          </a:xfrm>
          <a:prstGeom prst="rect">
            <a:avLst/>
          </a:prstGeom>
          <a:noFill/>
        </p:spPr>
        <p:txBody>
          <a:bodyPr wrap="square">
            <a:normAutofit/>
          </a:bodyPr>
          <a:lstStyle/>
          <a:p>
            <a:pPr algn="l"/>
            <a:r>
              <a:rPr sz="1150" b="1" i="0">
                <a:solidFill>
                  <a:srgbClr val="FFFFFF"/>
                </a:solidFill>
                <a:latin typeface="Aptos"/>
              </a:rPr>
              <a:t>Analog FM</a:t>
            </a:r>
          </a:p>
        </p:txBody>
      </p:sp>
      <p:sp>
        <p:nvSpPr>
          <p:cNvPr id="10" name="Rectangle 9"/>
          <p:cNvSpPr/>
          <p:nvPr/>
        </p:nvSpPr>
        <p:spPr>
          <a:xfrm>
            <a:off x="6629400" y="1325880"/>
            <a:ext cx="4480560" cy="411480"/>
          </a:xfrm>
          <a:prstGeom prst="rect">
            <a:avLst/>
          </a:prstGeom>
          <a:solidFill>
            <a:srgbClr val="082033"/>
          </a:solidFill>
          <a:ln>
            <a:solidFill>
              <a:srgbClr val="082033"/>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702552" y="1399032"/>
            <a:ext cx="4343400" cy="182880"/>
          </a:xfrm>
          <a:prstGeom prst="rect">
            <a:avLst/>
          </a:prstGeom>
          <a:noFill/>
        </p:spPr>
        <p:txBody>
          <a:bodyPr wrap="square">
            <a:normAutofit/>
          </a:bodyPr>
          <a:lstStyle/>
          <a:p>
            <a:pPr algn="l"/>
            <a:r>
              <a:rPr sz="1150" b="1" i="0">
                <a:solidFill>
                  <a:srgbClr val="FFFFFF"/>
                </a:solidFill>
                <a:latin typeface="Aptos"/>
              </a:rPr>
              <a:t>DMR</a:t>
            </a:r>
          </a:p>
        </p:txBody>
      </p:sp>
      <p:sp>
        <p:nvSpPr>
          <p:cNvPr id="12" name="Rectangle 11"/>
          <p:cNvSpPr/>
          <p:nvPr/>
        </p:nvSpPr>
        <p:spPr>
          <a:xfrm>
            <a:off x="594360" y="173736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67512" y="1801368"/>
            <a:ext cx="1691640" cy="201168"/>
          </a:xfrm>
          <a:prstGeom prst="rect">
            <a:avLst/>
          </a:prstGeom>
          <a:noFill/>
        </p:spPr>
        <p:txBody>
          <a:bodyPr wrap="square">
            <a:normAutofit/>
          </a:bodyPr>
          <a:lstStyle/>
          <a:p>
            <a:pPr algn="l"/>
            <a:r>
              <a:rPr sz="1050" b="1" i="0">
                <a:solidFill>
                  <a:srgbClr val="10202B"/>
                </a:solidFill>
                <a:latin typeface="Aptos"/>
              </a:rPr>
              <a:t>Audio</a:t>
            </a:r>
          </a:p>
        </p:txBody>
      </p:sp>
      <p:sp>
        <p:nvSpPr>
          <p:cNvPr id="14" name="Rectangle 13"/>
          <p:cNvSpPr/>
          <p:nvPr/>
        </p:nvSpPr>
        <p:spPr>
          <a:xfrm>
            <a:off x="2423160" y="173736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496312" y="1801368"/>
            <a:ext cx="4069079" cy="201168"/>
          </a:xfrm>
          <a:prstGeom prst="rect">
            <a:avLst/>
          </a:prstGeom>
          <a:noFill/>
        </p:spPr>
        <p:txBody>
          <a:bodyPr wrap="square">
            <a:normAutofit/>
          </a:bodyPr>
          <a:lstStyle/>
          <a:p>
            <a:pPr algn="l"/>
            <a:r>
              <a:rPr sz="1050" b="0" i="0">
                <a:solidFill>
                  <a:srgbClr val="10202B"/>
                </a:solidFill>
                <a:latin typeface="Aptos"/>
              </a:rPr>
              <a:t>Continuous waveform</a:t>
            </a:r>
          </a:p>
        </p:txBody>
      </p:sp>
      <p:sp>
        <p:nvSpPr>
          <p:cNvPr id="16" name="Rectangle 15"/>
          <p:cNvSpPr/>
          <p:nvPr/>
        </p:nvSpPr>
        <p:spPr>
          <a:xfrm>
            <a:off x="6629400" y="1737360"/>
            <a:ext cx="44805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702552" y="1801368"/>
            <a:ext cx="4343400" cy="201168"/>
          </a:xfrm>
          <a:prstGeom prst="rect">
            <a:avLst/>
          </a:prstGeom>
          <a:noFill/>
        </p:spPr>
        <p:txBody>
          <a:bodyPr wrap="square">
            <a:normAutofit/>
          </a:bodyPr>
          <a:lstStyle/>
          <a:p>
            <a:pPr algn="l"/>
            <a:r>
              <a:rPr sz="1050" b="0" i="0">
                <a:solidFill>
                  <a:srgbClr val="10202B"/>
                </a:solidFill>
                <a:latin typeface="Aptos"/>
              </a:rPr>
              <a:t>Digitized and compressed voice</a:t>
            </a:r>
          </a:p>
        </p:txBody>
      </p:sp>
      <p:sp>
        <p:nvSpPr>
          <p:cNvPr id="18" name="Rectangle 17"/>
          <p:cNvSpPr/>
          <p:nvPr/>
        </p:nvSpPr>
        <p:spPr>
          <a:xfrm>
            <a:off x="594360" y="214884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 y="2212848"/>
            <a:ext cx="1691640" cy="201168"/>
          </a:xfrm>
          <a:prstGeom prst="rect">
            <a:avLst/>
          </a:prstGeom>
          <a:noFill/>
        </p:spPr>
        <p:txBody>
          <a:bodyPr wrap="square">
            <a:normAutofit/>
          </a:bodyPr>
          <a:lstStyle/>
          <a:p>
            <a:pPr algn="l"/>
            <a:r>
              <a:rPr sz="1050" b="1" i="0">
                <a:solidFill>
                  <a:srgbClr val="10202B"/>
                </a:solidFill>
                <a:latin typeface="Aptos"/>
              </a:rPr>
              <a:t>Failure mode</a:t>
            </a:r>
          </a:p>
        </p:txBody>
      </p:sp>
      <p:sp>
        <p:nvSpPr>
          <p:cNvPr id="20" name="Rectangle 19"/>
          <p:cNvSpPr/>
          <p:nvPr/>
        </p:nvSpPr>
        <p:spPr>
          <a:xfrm>
            <a:off x="2423160" y="2148840"/>
            <a:ext cx="420624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2496312" y="2212848"/>
            <a:ext cx="4069079" cy="201168"/>
          </a:xfrm>
          <a:prstGeom prst="rect">
            <a:avLst/>
          </a:prstGeom>
          <a:noFill/>
        </p:spPr>
        <p:txBody>
          <a:bodyPr wrap="square">
            <a:normAutofit/>
          </a:bodyPr>
          <a:lstStyle/>
          <a:p>
            <a:pPr algn="l"/>
            <a:r>
              <a:rPr sz="1050" b="0" i="0">
                <a:solidFill>
                  <a:srgbClr val="10202B"/>
                </a:solidFill>
                <a:latin typeface="Aptos"/>
              </a:rPr>
              <a:t>Gets noisy gradually</a:t>
            </a:r>
          </a:p>
        </p:txBody>
      </p:sp>
      <p:sp>
        <p:nvSpPr>
          <p:cNvPr id="22" name="Rectangle 21"/>
          <p:cNvSpPr/>
          <p:nvPr/>
        </p:nvSpPr>
        <p:spPr>
          <a:xfrm>
            <a:off x="6629400" y="2148840"/>
            <a:ext cx="44805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02552" y="2212848"/>
            <a:ext cx="4343400" cy="201168"/>
          </a:xfrm>
          <a:prstGeom prst="rect">
            <a:avLst/>
          </a:prstGeom>
          <a:noFill/>
        </p:spPr>
        <p:txBody>
          <a:bodyPr wrap="square">
            <a:normAutofit/>
          </a:bodyPr>
          <a:lstStyle/>
          <a:p>
            <a:pPr algn="l"/>
            <a:r>
              <a:rPr sz="1050" b="0" i="0">
                <a:solidFill>
                  <a:srgbClr val="10202B"/>
                </a:solidFill>
                <a:latin typeface="Aptos"/>
              </a:rPr>
              <a:t>Clear until threshold, then breaks up</a:t>
            </a:r>
          </a:p>
        </p:txBody>
      </p:sp>
      <p:sp>
        <p:nvSpPr>
          <p:cNvPr id="24" name="Rectangle 23"/>
          <p:cNvSpPr/>
          <p:nvPr/>
        </p:nvSpPr>
        <p:spPr>
          <a:xfrm>
            <a:off x="594360" y="256032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67512" y="2624328"/>
            <a:ext cx="1691640" cy="201168"/>
          </a:xfrm>
          <a:prstGeom prst="rect">
            <a:avLst/>
          </a:prstGeom>
          <a:noFill/>
        </p:spPr>
        <p:txBody>
          <a:bodyPr wrap="square">
            <a:normAutofit/>
          </a:bodyPr>
          <a:lstStyle/>
          <a:p>
            <a:pPr algn="l"/>
            <a:r>
              <a:rPr sz="1050" b="1" i="0">
                <a:solidFill>
                  <a:srgbClr val="10202B"/>
                </a:solidFill>
                <a:latin typeface="Aptos"/>
              </a:rPr>
              <a:t>Capacity</a:t>
            </a:r>
          </a:p>
        </p:txBody>
      </p:sp>
      <p:sp>
        <p:nvSpPr>
          <p:cNvPr id="26" name="Rectangle 25"/>
          <p:cNvSpPr/>
          <p:nvPr/>
        </p:nvSpPr>
        <p:spPr>
          <a:xfrm>
            <a:off x="2423160" y="256032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496312" y="2624328"/>
            <a:ext cx="4069079" cy="201168"/>
          </a:xfrm>
          <a:prstGeom prst="rect">
            <a:avLst/>
          </a:prstGeom>
          <a:noFill/>
        </p:spPr>
        <p:txBody>
          <a:bodyPr wrap="square">
            <a:normAutofit/>
          </a:bodyPr>
          <a:lstStyle/>
          <a:p>
            <a:pPr algn="l"/>
            <a:r>
              <a:rPr sz="1050" b="0" i="0">
                <a:solidFill>
                  <a:srgbClr val="10202B"/>
                </a:solidFill>
                <a:latin typeface="Aptos"/>
              </a:rPr>
              <a:t>One conversation per repeater</a:t>
            </a:r>
          </a:p>
        </p:txBody>
      </p:sp>
      <p:sp>
        <p:nvSpPr>
          <p:cNvPr id="28" name="Rectangle 27"/>
          <p:cNvSpPr/>
          <p:nvPr/>
        </p:nvSpPr>
        <p:spPr>
          <a:xfrm>
            <a:off x="6629400" y="2560320"/>
            <a:ext cx="44805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702552" y="2624328"/>
            <a:ext cx="4343400" cy="201168"/>
          </a:xfrm>
          <a:prstGeom prst="rect">
            <a:avLst/>
          </a:prstGeom>
          <a:noFill/>
        </p:spPr>
        <p:txBody>
          <a:bodyPr wrap="square">
            <a:normAutofit/>
          </a:bodyPr>
          <a:lstStyle/>
          <a:p>
            <a:pPr algn="l"/>
            <a:r>
              <a:rPr sz="1050" b="0" i="0">
                <a:solidFill>
                  <a:srgbClr val="10202B"/>
                </a:solidFill>
                <a:latin typeface="Aptos"/>
              </a:rPr>
              <a:t>Two time slots on one 12.5 kHz channel</a:t>
            </a:r>
          </a:p>
        </p:txBody>
      </p:sp>
      <p:sp>
        <p:nvSpPr>
          <p:cNvPr id="30" name="Rectangle 29"/>
          <p:cNvSpPr/>
          <p:nvPr/>
        </p:nvSpPr>
        <p:spPr>
          <a:xfrm>
            <a:off x="594360" y="2971800"/>
            <a:ext cx="182880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67512" y="3035808"/>
            <a:ext cx="1691640" cy="201168"/>
          </a:xfrm>
          <a:prstGeom prst="rect">
            <a:avLst/>
          </a:prstGeom>
          <a:noFill/>
        </p:spPr>
        <p:txBody>
          <a:bodyPr wrap="square">
            <a:normAutofit/>
          </a:bodyPr>
          <a:lstStyle/>
          <a:p>
            <a:pPr algn="l"/>
            <a:r>
              <a:rPr sz="1050" b="1" i="0">
                <a:solidFill>
                  <a:srgbClr val="10202B"/>
                </a:solidFill>
                <a:latin typeface="Aptos"/>
              </a:rPr>
              <a:t>Routing</a:t>
            </a:r>
          </a:p>
        </p:txBody>
      </p:sp>
      <p:sp>
        <p:nvSpPr>
          <p:cNvPr id="32" name="Rectangle 31"/>
          <p:cNvSpPr/>
          <p:nvPr/>
        </p:nvSpPr>
        <p:spPr>
          <a:xfrm>
            <a:off x="2423160" y="2971800"/>
            <a:ext cx="420624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2496312" y="3035808"/>
            <a:ext cx="4069079" cy="201168"/>
          </a:xfrm>
          <a:prstGeom prst="rect">
            <a:avLst/>
          </a:prstGeom>
          <a:noFill/>
        </p:spPr>
        <p:txBody>
          <a:bodyPr wrap="square">
            <a:normAutofit/>
          </a:bodyPr>
          <a:lstStyle/>
          <a:p>
            <a:pPr algn="l"/>
            <a:r>
              <a:rPr sz="1050" b="0" i="0">
                <a:solidFill>
                  <a:srgbClr val="10202B"/>
                </a:solidFill>
                <a:latin typeface="Aptos"/>
              </a:rPr>
              <a:t>Frequency and tone</a:t>
            </a:r>
          </a:p>
        </p:txBody>
      </p:sp>
      <p:sp>
        <p:nvSpPr>
          <p:cNvPr id="34" name="Rectangle 33"/>
          <p:cNvSpPr/>
          <p:nvPr/>
        </p:nvSpPr>
        <p:spPr>
          <a:xfrm>
            <a:off x="6629400" y="2971800"/>
            <a:ext cx="4480560" cy="411480"/>
          </a:xfrm>
          <a:prstGeom prst="rect">
            <a:avLst/>
          </a:prstGeom>
          <a:solidFill>
            <a:srgbClr val="FFFFFF"/>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702552" y="3035808"/>
            <a:ext cx="4343400" cy="201168"/>
          </a:xfrm>
          <a:prstGeom prst="rect">
            <a:avLst/>
          </a:prstGeom>
          <a:noFill/>
        </p:spPr>
        <p:txBody>
          <a:bodyPr wrap="square">
            <a:normAutofit/>
          </a:bodyPr>
          <a:lstStyle/>
          <a:p>
            <a:pPr algn="l"/>
            <a:r>
              <a:rPr sz="1050" b="0" i="0">
                <a:solidFill>
                  <a:srgbClr val="10202B"/>
                </a:solidFill>
                <a:latin typeface="Aptos"/>
              </a:rPr>
              <a:t>Frequency, color code, time slot, talkgroup</a:t>
            </a:r>
          </a:p>
        </p:txBody>
      </p:sp>
      <p:sp>
        <p:nvSpPr>
          <p:cNvPr id="36" name="Rectangle 35"/>
          <p:cNvSpPr/>
          <p:nvPr/>
        </p:nvSpPr>
        <p:spPr>
          <a:xfrm>
            <a:off x="594360" y="3383280"/>
            <a:ext cx="182880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67512" y="3447288"/>
            <a:ext cx="1691640" cy="201168"/>
          </a:xfrm>
          <a:prstGeom prst="rect">
            <a:avLst/>
          </a:prstGeom>
          <a:noFill/>
        </p:spPr>
        <p:txBody>
          <a:bodyPr wrap="square">
            <a:normAutofit/>
          </a:bodyPr>
          <a:lstStyle/>
          <a:p>
            <a:pPr algn="l"/>
            <a:r>
              <a:rPr sz="1050" b="1" i="0">
                <a:solidFill>
                  <a:srgbClr val="10202B"/>
                </a:solidFill>
                <a:latin typeface="Aptos"/>
              </a:rPr>
              <a:t>Network use</a:t>
            </a:r>
          </a:p>
        </p:txBody>
      </p:sp>
      <p:sp>
        <p:nvSpPr>
          <p:cNvPr id="38" name="Rectangle 37"/>
          <p:cNvSpPr/>
          <p:nvPr/>
        </p:nvSpPr>
        <p:spPr>
          <a:xfrm>
            <a:off x="2423160" y="3383280"/>
            <a:ext cx="420624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2496312" y="3447288"/>
            <a:ext cx="4069079" cy="201168"/>
          </a:xfrm>
          <a:prstGeom prst="rect">
            <a:avLst/>
          </a:prstGeom>
          <a:noFill/>
        </p:spPr>
        <p:txBody>
          <a:bodyPr wrap="square">
            <a:normAutofit/>
          </a:bodyPr>
          <a:lstStyle/>
          <a:p>
            <a:pPr algn="l"/>
            <a:r>
              <a:rPr sz="1050" b="0" i="0">
                <a:solidFill>
                  <a:srgbClr val="10202B"/>
                </a:solidFill>
                <a:latin typeface="Aptos"/>
              </a:rPr>
              <a:t>Usually local unless linked</a:t>
            </a:r>
          </a:p>
        </p:txBody>
      </p:sp>
      <p:sp>
        <p:nvSpPr>
          <p:cNvPr id="40" name="Rectangle 39"/>
          <p:cNvSpPr/>
          <p:nvPr/>
        </p:nvSpPr>
        <p:spPr>
          <a:xfrm>
            <a:off x="6629400" y="3383280"/>
            <a:ext cx="4480560" cy="411480"/>
          </a:xfrm>
          <a:prstGeom prst="rect">
            <a:avLst/>
          </a:prstGeom>
          <a:solidFill>
            <a:srgbClr val="E8F6FA"/>
          </a:solidFill>
          <a:ln>
            <a:solidFill>
              <a:srgbClr val="D2E1E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702552" y="3447288"/>
            <a:ext cx="4343400" cy="201168"/>
          </a:xfrm>
          <a:prstGeom prst="rect">
            <a:avLst/>
          </a:prstGeom>
          <a:noFill/>
        </p:spPr>
        <p:txBody>
          <a:bodyPr wrap="square">
            <a:normAutofit/>
          </a:bodyPr>
          <a:lstStyle/>
          <a:p>
            <a:pPr algn="l"/>
            <a:r>
              <a:rPr sz="1050" b="0" i="0">
                <a:solidFill>
                  <a:srgbClr val="10202B"/>
                </a:solidFill>
                <a:latin typeface="Aptos"/>
              </a:rPr>
              <a:t>Often linked by IP networks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The Big Difference</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08</a:t>
            </a:r>
          </a:p>
        </p:txBody>
      </p:sp>
      <p:sp>
        <p:nvSpPr>
          <p:cNvPr id="7" name="TextBox 6"/>
          <p:cNvSpPr txBox="1"/>
          <p:nvPr/>
        </p:nvSpPr>
        <p:spPr>
          <a:xfrm>
            <a:off x="1005840" y="2011680"/>
            <a:ext cx="10058400" cy="2011680"/>
          </a:xfrm>
          <a:prstGeom prst="rect">
            <a:avLst/>
          </a:prstGeom>
          <a:noFill/>
        </p:spPr>
        <p:txBody>
          <a:bodyPr wrap="square">
            <a:normAutofit/>
          </a:bodyPr>
          <a:lstStyle/>
          <a:p>
            <a:pPr algn="ctr"/>
            <a:r>
              <a:rPr sz="3400" b="1" i="0">
                <a:solidFill>
                  <a:srgbClr val="082033"/>
                </a:solidFill>
                <a:latin typeface="Aptos"/>
              </a:rPr>
              <a:t>Analog mostly asks: “Am I on the right frequency?”
DMR asks: “Do frequency, color code, time slot, and talkgroup all match?”</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DF7"/>
        </a:solidFill>
        <a:effectLst/>
      </p:bgPr>
    </p:bg>
    <p:spTree>
      <p:nvGrpSpPr>
        <p:cNvPr id="1" name=""/>
        <p:cNvGrpSpPr/>
        <p:nvPr/>
      </p:nvGrpSpPr>
      <p:grpSpPr/>
      <p:sp>
        <p:nvSpPr>
          <p:cNvPr id="2" name="TextBox 1"/>
          <p:cNvSpPr txBox="1"/>
          <p:nvPr/>
        </p:nvSpPr>
        <p:spPr>
          <a:xfrm>
            <a:off x="594360" y="320040"/>
            <a:ext cx="7772400" cy="256032"/>
          </a:xfrm>
          <a:prstGeom prst="rect">
            <a:avLst/>
          </a:prstGeom>
          <a:noFill/>
        </p:spPr>
        <p:txBody>
          <a:bodyPr wrap="square">
            <a:normAutofit/>
          </a:bodyPr>
          <a:lstStyle/>
          <a:p>
            <a:pPr algn="l"/>
            <a:r>
              <a:rPr sz="1000" b="1" i="0">
                <a:solidFill>
                  <a:srgbClr val="0D6F9F"/>
                </a:solidFill>
                <a:latin typeface="Aptos"/>
              </a:rPr>
              <a:t>MODULE 1</a:t>
            </a:r>
          </a:p>
        </p:txBody>
      </p:sp>
      <p:sp>
        <p:nvSpPr>
          <p:cNvPr id="3" name="TextBox 2"/>
          <p:cNvSpPr txBox="1"/>
          <p:nvPr/>
        </p:nvSpPr>
        <p:spPr>
          <a:xfrm>
            <a:off x="594360" y="566928"/>
            <a:ext cx="10332720" cy="594360"/>
          </a:xfrm>
          <a:prstGeom prst="rect">
            <a:avLst/>
          </a:prstGeom>
          <a:noFill/>
        </p:spPr>
        <p:txBody>
          <a:bodyPr wrap="square">
            <a:normAutofit/>
          </a:bodyPr>
          <a:lstStyle/>
          <a:p>
            <a:pPr algn="l"/>
            <a:r>
              <a:rPr sz="2800" b="1" i="0">
                <a:solidFill>
                  <a:srgbClr val="082033"/>
                </a:solidFill>
                <a:latin typeface="Aptos"/>
              </a:rPr>
              <a:t>Why OBRA Uses DMR</a:t>
            </a:r>
          </a:p>
        </p:txBody>
      </p:sp>
      <p:pic>
        <p:nvPicPr>
          <p:cNvPr id="4" name="Picture 3" descr="obra-logo.png"/>
          <p:cNvPicPr>
            <a:picLocks noChangeAspect="1"/>
          </p:cNvPicPr>
          <p:nvPr/>
        </p:nvPicPr>
        <p:blipFill>
          <a:blip r:embed="rId2"/>
          <a:stretch>
            <a:fillRect/>
          </a:stretch>
        </p:blipFill>
        <p:spPr>
          <a:xfrm>
            <a:off x="10881360" y="292608"/>
            <a:ext cx="502920" cy="502920"/>
          </a:xfrm>
          <a:prstGeom prst="rect">
            <a:avLst/>
          </a:prstGeom>
        </p:spPr>
      </p:pic>
      <p:sp>
        <p:nvSpPr>
          <p:cNvPr id="5" name="TextBox 4"/>
          <p:cNvSpPr txBox="1"/>
          <p:nvPr/>
        </p:nvSpPr>
        <p:spPr>
          <a:xfrm>
            <a:off x="594360" y="6419088"/>
            <a:ext cx="8412480" cy="228600"/>
          </a:xfrm>
          <a:prstGeom prst="rect">
            <a:avLst/>
          </a:prstGeom>
          <a:noFill/>
        </p:spPr>
        <p:txBody>
          <a:bodyPr wrap="square">
            <a:normAutofit/>
          </a:bodyPr>
          <a:lstStyle/>
          <a:p>
            <a:pPr algn="l"/>
            <a:r>
              <a:rPr sz="850" b="0" i="0">
                <a:solidFill>
                  <a:srgbClr val="60717D"/>
                </a:solidFill>
                <a:latin typeface="Aptos"/>
              </a:rPr>
              <a:t>Outer Banks Repeater Association | DMR Fundamentals &amp; Practical Operations</a:t>
            </a:r>
          </a:p>
        </p:txBody>
      </p:sp>
      <p:sp>
        <p:nvSpPr>
          <p:cNvPr id="6" name="TextBox 5"/>
          <p:cNvSpPr txBox="1"/>
          <p:nvPr/>
        </p:nvSpPr>
        <p:spPr>
          <a:xfrm>
            <a:off x="11201400" y="6419088"/>
            <a:ext cx="457200" cy="228600"/>
          </a:xfrm>
          <a:prstGeom prst="rect">
            <a:avLst/>
          </a:prstGeom>
          <a:noFill/>
        </p:spPr>
        <p:txBody>
          <a:bodyPr wrap="square">
            <a:normAutofit/>
          </a:bodyPr>
          <a:lstStyle/>
          <a:p>
            <a:pPr algn="r"/>
            <a:r>
              <a:rPr sz="850" b="0" i="0">
                <a:solidFill>
                  <a:srgbClr val="60717D"/>
                </a:solidFill>
                <a:latin typeface="Aptos"/>
              </a:rPr>
              <a:t>09</a:t>
            </a:r>
          </a:p>
        </p:txBody>
      </p:sp>
      <p:sp>
        <p:nvSpPr>
          <p:cNvPr id="7" name="TextBox 6"/>
          <p:cNvSpPr txBox="1"/>
          <p:nvPr/>
        </p:nvSpPr>
        <p:spPr>
          <a:xfrm>
            <a:off x="777240" y="1417320"/>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8" name="TextBox 7"/>
          <p:cNvSpPr txBox="1"/>
          <p:nvPr/>
        </p:nvSpPr>
        <p:spPr>
          <a:xfrm>
            <a:off x="1051560" y="1408176"/>
            <a:ext cx="9875520" cy="384048"/>
          </a:xfrm>
          <a:prstGeom prst="rect">
            <a:avLst/>
          </a:prstGeom>
          <a:noFill/>
        </p:spPr>
        <p:txBody>
          <a:bodyPr wrap="square">
            <a:normAutofit/>
          </a:bodyPr>
          <a:lstStyle/>
          <a:p>
            <a:pPr algn="l"/>
            <a:r>
              <a:rPr sz="2100" b="0" i="0">
                <a:solidFill>
                  <a:srgbClr val="10202B"/>
                </a:solidFill>
                <a:latin typeface="Aptos"/>
              </a:rPr>
              <a:t>Efficient use of repeater spectrum through two time slots.</a:t>
            </a:r>
          </a:p>
        </p:txBody>
      </p:sp>
      <p:sp>
        <p:nvSpPr>
          <p:cNvPr id="9" name="TextBox 8"/>
          <p:cNvSpPr txBox="1"/>
          <p:nvPr/>
        </p:nvSpPr>
        <p:spPr>
          <a:xfrm>
            <a:off x="777240" y="1984248"/>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0" name="TextBox 9"/>
          <p:cNvSpPr txBox="1"/>
          <p:nvPr/>
        </p:nvSpPr>
        <p:spPr>
          <a:xfrm>
            <a:off x="1051560" y="1975104"/>
            <a:ext cx="9875520" cy="384048"/>
          </a:xfrm>
          <a:prstGeom prst="rect">
            <a:avLst/>
          </a:prstGeom>
          <a:noFill/>
        </p:spPr>
        <p:txBody>
          <a:bodyPr wrap="square">
            <a:normAutofit/>
          </a:bodyPr>
          <a:lstStyle/>
          <a:p>
            <a:pPr algn="l"/>
            <a:r>
              <a:rPr sz="2100" b="0" i="0">
                <a:solidFill>
                  <a:srgbClr val="10202B"/>
                </a:solidFill>
                <a:latin typeface="Aptos"/>
              </a:rPr>
              <a:t>Local, regional, and global connectivity when networked.</a:t>
            </a:r>
          </a:p>
        </p:txBody>
      </p:sp>
      <p:sp>
        <p:nvSpPr>
          <p:cNvPr id="11" name="TextBox 10"/>
          <p:cNvSpPr txBox="1"/>
          <p:nvPr/>
        </p:nvSpPr>
        <p:spPr>
          <a:xfrm>
            <a:off x="777240" y="2551176"/>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2" name="TextBox 11"/>
          <p:cNvSpPr txBox="1"/>
          <p:nvPr/>
        </p:nvSpPr>
        <p:spPr>
          <a:xfrm>
            <a:off x="1051560" y="2542032"/>
            <a:ext cx="9875520" cy="384048"/>
          </a:xfrm>
          <a:prstGeom prst="rect">
            <a:avLst/>
          </a:prstGeom>
          <a:noFill/>
        </p:spPr>
        <p:txBody>
          <a:bodyPr wrap="square">
            <a:normAutofit/>
          </a:bodyPr>
          <a:lstStyle/>
          <a:p>
            <a:pPr algn="l"/>
            <a:r>
              <a:rPr sz="2100" b="0" i="0">
                <a:solidFill>
                  <a:srgbClr val="10202B"/>
                </a:solidFill>
                <a:latin typeface="Aptos"/>
              </a:rPr>
              <a:t>Useful for training, public service, and technical experimentation.</a:t>
            </a:r>
          </a:p>
        </p:txBody>
      </p:sp>
      <p:sp>
        <p:nvSpPr>
          <p:cNvPr id="13" name="TextBox 12"/>
          <p:cNvSpPr txBox="1"/>
          <p:nvPr/>
        </p:nvSpPr>
        <p:spPr>
          <a:xfrm>
            <a:off x="777240" y="3118104"/>
            <a:ext cx="201168" cy="274320"/>
          </a:xfrm>
          <a:prstGeom prst="rect">
            <a:avLst/>
          </a:prstGeom>
          <a:noFill/>
        </p:spPr>
        <p:txBody>
          <a:bodyPr wrap="square">
            <a:normAutofit/>
          </a:bodyPr>
          <a:lstStyle/>
          <a:p>
            <a:pPr algn="l"/>
            <a:r>
              <a:rPr sz="2000" b="1" i="0">
                <a:solidFill>
                  <a:srgbClr val="F6B83F"/>
                </a:solidFill>
                <a:latin typeface="Aptos"/>
              </a:rPr>
              <a:t>•</a:t>
            </a:r>
          </a:p>
        </p:txBody>
      </p:sp>
      <p:sp>
        <p:nvSpPr>
          <p:cNvPr id="14" name="TextBox 13"/>
          <p:cNvSpPr txBox="1"/>
          <p:nvPr/>
        </p:nvSpPr>
        <p:spPr>
          <a:xfrm>
            <a:off x="1051560" y="3108960"/>
            <a:ext cx="9875520" cy="384048"/>
          </a:xfrm>
          <a:prstGeom prst="rect">
            <a:avLst/>
          </a:prstGeom>
          <a:noFill/>
        </p:spPr>
        <p:txBody>
          <a:bodyPr wrap="square">
            <a:normAutofit/>
          </a:bodyPr>
          <a:lstStyle/>
          <a:p>
            <a:pPr algn="l"/>
            <a:r>
              <a:rPr sz="2100" b="0" i="0">
                <a:solidFill>
                  <a:srgbClr val="10202B"/>
                </a:solidFill>
                <a:latin typeface="Aptos"/>
              </a:rPr>
              <a:t>Supports repeaters, hotspots, and structured talkgroup operations.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