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57" r:id="rId4"/>
    <p:sldId id="258" r:id="rId5"/>
    <p:sldId id="259" r:id="rId6"/>
    <p:sldId id="260" r:id="rId7"/>
    <p:sldId id="264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DB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121" d="100"/>
          <a:sy n="121" d="100"/>
        </p:scale>
        <p:origin x="1904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CA8C5-8645-42AD-81D1-6BE2D763921E}" type="datetimeFigureOut">
              <a:rPr lang="en-US" smtClean="0"/>
              <a:t>12/4/22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C9B1-3459-48E4-8302-A2A485D18E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3453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CA8C5-8645-42AD-81D1-6BE2D763921E}" type="datetimeFigureOut">
              <a:rPr lang="en-US" smtClean="0"/>
              <a:t>12/4/22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C9B1-3459-48E4-8302-A2A485D18E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8781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CA8C5-8645-42AD-81D1-6BE2D763921E}" type="datetimeFigureOut">
              <a:rPr lang="en-US" smtClean="0"/>
              <a:t>12/4/22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C9B1-3459-48E4-8302-A2A485D18E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5720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CA8C5-8645-42AD-81D1-6BE2D763921E}" type="datetimeFigureOut">
              <a:rPr lang="en-US" smtClean="0"/>
              <a:t>12/4/22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C9B1-3459-48E4-8302-A2A485D18E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9244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CA8C5-8645-42AD-81D1-6BE2D763921E}" type="datetimeFigureOut">
              <a:rPr lang="en-US" smtClean="0"/>
              <a:t>12/4/22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C9B1-3459-48E4-8302-A2A485D18E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186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CA8C5-8645-42AD-81D1-6BE2D763921E}" type="datetimeFigureOut">
              <a:rPr lang="en-US" smtClean="0"/>
              <a:t>12/4/22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C9B1-3459-48E4-8302-A2A485D18E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8767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CA8C5-8645-42AD-81D1-6BE2D763921E}" type="datetimeFigureOut">
              <a:rPr lang="en-US" smtClean="0"/>
              <a:t>12/4/22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C9B1-3459-48E4-8302-A2A485D18E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5767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CA8C5-8645-42AD-81D1-6BE2D763921E}" type="datetimeFigureOut">
              <a:rPr lang="en-US" smtClean="0"/>
              <a:t>12/4/22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C9B1-3459-48E4-8302-A2A485D18E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916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CA8C5-8645-42AD-81D1-6BE2D763921E}" type="datetimeFigureOut">
              <a:rPr lang="en-US" smtClean="0"/>
              <a:t>12/4/22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C9B1-3459-48E4-8302-A2A485D18E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949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CA8C5-8645-42AD-81D1-6BE2D763921E}" type="datetimeFigureOut">
              <a:rPr lang="en-US" smtClean="0"/>
              <a:t>12/4/22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C9B1-3459-48E4-8302-A2A485D18E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081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CA8C5-8645-42AD-81D1-6BE2D763921E}" type="datetimeFigureOut">
              <a:rPr lang="en-US" smtClean="0"/>
              <a:t>12/4/22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C9B1-3459-48E4-8302-A2A485D18E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9775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5CA8C5-8645-42AD-81D1-6BE2D763921E}" type="datetimeFigureOut">
              <a:rPr lang="en-US" smtClean="0"/>
              <a:t>12/4/22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24C9B1-3459-48E4-8302-A2A485D18E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181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braobx.com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/>
              <a:t>OBRA Training Series</a:t>
            </a:r>
            <a:br>
              <a:rPr lang="en-US" b="1" u="sng" dirty="0"/>
            </a:br>
            <a:r>
              <a:rPr lang="en-US" dirty="0">
                <a:hlinkClick r:id="rId2"/>
              </a:rPr>
              <a:t>http://www.obraobx.com</a:t>
            </a:r>
            <a:br>
              <a:rPr lang="en-US" dirty="0"/>
            </a:br>
            <a:endParaRPr lang="en-US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u="sng" dirty="0">
                <a:solidFill>
                  <a:srgbClr val="FF0000"/>
                </a:solidFill>
              </a:rPr>
              <a:t>Repeaters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F0947-EAA8-47E0-AD58-79202D9BBE67}" type="datetime1">
              <a:rPr lang="en-US" smtClean="0"/>
              <a:t>12/4/22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OBRA Training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160D7-F0F0-42E0-B8E5-A9C6CD958EE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24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REPEATERS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hand held VHF/UHF radio has a range of about 5 miles.</a:t>
            </a:r>
          </a:p>
          <a:p>
            <a:r>
              <a:rPr lang="en-US" dirty="0"/>
              <a:t>Obstacles such as buildings and high terrane can decrease this range.</a:t>
            </a:r>
          </a:p>
          <a:p>
            <a:r>
              <a:rPr lang="en-US" dirty="0"/>
              <a:t>Radio repeaters can greatly increase this range</a:t>
            </a:r>
          </a:p>
        </p:txBody>
      </p:sp>
    </p:spTree>
    <p:extLst>
      <p:ext uri="{BB962C8B-B14F-4D97-AF65-F5344CB8AC3E}">
        <p14:creationId xmlns:p14="http://schemas.microsoft.com/office/powerpoint/2010/main" val="89451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Radio Range Problem</a:t>
            </a:r>
          </a:p>
        </p:txBody>
      </p:sp>
      <p:sp>
        <p:nvSpPr>
          <p:cNvPr id="111" name="Content Placeholder 110"/>
          <p:cNvSpPr>
            <a:spLocks noGrp="1"/>
          </p:cNvSpPr>
          <p:nvPr>
            <p:ph idx="1"/>
          </p:nvPr>
        </p:nvSpPr>
        <p:spPr>
          <a:xfrm>
            <a:off x="457200" y="1313891"/>
            <a:ext cx="8229600" cy="4999041"/>
          </a:xfrm>
        </p:spPr>
        <p:txBody>
          <a:bodyPr/>
          <a:lstStyle/>
          <a:p>
            <a:r>
              <a:rPr lang="en-US" dirty="0"/>
              <a:t>A &amp; B can talk, but A &amp; B can’t talk to C.</a:t>
            </a:r>
          </a:p>
          <a:p>
            <a:r>
              <a:rPr lang="en-US" dirty="0"/>
              <a:t>C can’t talk to A or B.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9BD50-A1F2-4514-8D33-35552AB39AD2}" type="datetime1">
              <a:rPr lang="en-US" smtClean="0"/>
              <a:t>12/4/22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OBRA Training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160D7-F0F0-42E0-B8E5-A9C6CD958EE4}" type="slidenum">
              <a:rPr lang="en-US" smtClean="0"/>
              <a:t>3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1837751" y="2705166"/>
            <a:ext cx="467966" cy="1316502"/>
            <a:chOff x="5948588" y="609600"/>
            <a:chExt cx="1366612" cy="3677394"/>
          </a:xfrm>
        </p:grpSpPr>
        <p:sp>
          <p:nvSpPr>
            <p:cNvPr id="8" name="Rounded Rectangle 7"/>
            <p:cNvSpPr/>
            <p:nvPr/>
          </p:nvSpPr>
          <p:spPr>
            <a:xfrm>
              <a:off x="6096000" y="1660284"/>
              <a:ext cx="1219200" cy="262671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6166338" y="2408896"/>
              <a:ext cx="1078523" cy="420274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6154614" y="1870421"/>
              <a:ext cx="1090247" cy="105068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6166338" y="2133092"/>
              <a:ext cx="1090247" cy="105068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6195646" y="3026169"/>
              <a:ext cx="1002326" cy="133528"/>
              <a:chOff x="3052762" y="3581397"/>
              <a:chExt cx="814390" cy="96840"/>
            </a:xfrm>
          </p:grpSpPr>
          <p:sp>
            <p:nvSpPr>
              <p:cNvPr id="30" name="Rectangle 29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3" name="Group 12"/>
            <p:cNvGrpSpPr/>
            <p:nvPr/>
          </p:nvGrpSpPr>
          <p:grpSpPr>
            <a:xfrm>
              <a:off x="6210299" y="3303066"/>
              <a:ext cx="1002326" cy="133528"/>
              <a:chOff x="3052762" y="3581397"/>
              <a:chExt cx="814390" cy="96840"/>
            </a:xfrm>
          </p:grpSpPr>
          <p:sp>
            <p:nvSpPr>
              <p:cNvPr id="26" name="Rectangle 25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4" name="Group 13"/>
            <p:cNvGrpSpPr/>
            <p:nvPr/>
          </p:nvGrpSpPr>
          <p:grpSpPr>
            <a:xfrm>
              <a:off x="6195646" y="3579971"/>
              <a:ext cx="1002326" cy="133528"/>
              <a:chOff x="3052762" y="3581397"/>
              <a:chExt cx="814390" cy="96840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5" name="Group 14"/>
            <p:cNvGrpSpPr/>
            <p:nvPr/>
          </p:nvGrpSpPr>
          <p:grpSpPr>
            <a:xfrm>
              <a:off x="6204437" y="3866720"/>
              <a:ext cx="1002326" cy="133528"/>
              <a:chOff x="3052762" y="3581397"/>
              <a:chExt cx="814390" cy="96840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7110048" y="609600"/>
              <a:ext cx="0" cy="105068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Rounded Rectangle 16"/>
            <p:cNvSpPr/>
            <p:nvPr/>
          </p:nvSpPr>
          <p:spPr>
            <a:xfrm>
              <a:off x="5948588" y="2312653"/>
              <a:ext cx="147412" cy="32310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654366" y="4645595"/>
            <a:ext cx="467966" cy="1316502"/>
            <a:chOff x="5948588" y="609600"/>
            <a:chExt cx="1366612" cy="3677394"/>
          </a:xfrm>
        </p:grpSpPr>
        <p:sp>
          <p:nvSpPr>
            <p:cNvPr id="35" name="Rounded Rectangle 34"/>
            <p:cNvSpPr/>
            <p:nvPr/>
          </p:nvSpPr>
          <p:spPr>
            <a:xfrm>
              <a:off x="6096000" y="1660284"/>
              <a:ext cx="1219200" cy="262671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ounded Rectangle 35"/>
            <p:cNvSpPr/>
            <p:nvPr/>
          </p:nvSpPr>
          <p:spPr>
            <a:xfrm>
              <a:off x="6166338" y="2408896"/>
              <a:ext cx="1078523" cy="420274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Rounded Rectangle 36"/>
            <p:cNvSpPr/>
            <p:nvPr/>
          </p:nvSpPr>
          <p:spPr>
            <a:xfrm>
              <a:off x="6154614" y="1870421"/>
              <a:ext cx="1090247" cy="105068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Rounded Rectangle 37"/>
            <p:cNvSpPr/>
            <p:nvPr/>
          </p:nvSpPr>
          <p:spPr>
            <a:xfrm>
              <a:off x="6166338" y="2133092"/>
              <a:ext cx="1090247" cy="105068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39" name="Group 38"/>
            <p:cNvGrpSpPr/>
            <p:nvPr/>
          </p:nvGrpSpPr>
          <p:grpSpPr>
            <a:xfrm>
              <a:off x="6195646" y="3026169"/>
              <a:ext cx="1002326" cy="133528"/>
              <a:chOff x="3052762" y="3581397"/>
              <a:chExt cx="814390" cy="96840"/>
            </a:xfrm>
          </p:grpSpPr>
          <p:sp>
            <p:nvSpPr>
              <p:cNvPr id="57" name="Rectangle 56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Rectangle 59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40" name="Group 39"/>
            <p:cNvGrpSpPr/>
            <p:nvPr/>
          </p:nvGrpSpPr>
          <p:grpSpPr>
            <a:xfrm>
              <a:off x="6210299" y="3303066"/>
              <a:ext cx="1002326" cy="133528"/>
              <a:chOff x="3052762" y="3581397"/>
              <a:chExt cx="814390" cy="96840"/>
            </a:xfrm>
          </p:grpSpPr>
          <p:sp>
            <p:nvSpPr>
              <p:cNvPr id="53" name="Rectangle 52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Rectangle 53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Rectangle 54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Rectangle 55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41" name="Group 40"/>
            <p:cNvGrpSpPr/>
            <p:nvPr/>
          </p:nvGrpSpPr>
          <p:grpSpPr>
            <a:xfrm>
              <a:off x="6195646" y="3579971"/>
              <a:ext cx="1002326" cy="133528"/>
              <a:chOff x="3052762" y="3581397"/>
              <a:chExt cx="814390" cy="96840"/>
            </a:xfrm>
          </p:grpSpPr>
          <p:sp>
            <p:nvSpPr>
              <p:cNvPr id="49" name="Rectangle 48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42" name="Group 41"/>
            <p:cNvGrpSpPr/>
            <p:nvPr/>
          </p:nvGrpSpPr>
          <p:grpSpPr>
            <a:xfrm>
              <a:off x="6204437" y="3866720"/>
              <a:ext cx="1002326" cy="133528"/>
              <a:chOff x="3052762" y="3581397"/>
              <a:chExt cx="814390" cy="96840"/>
            </a:xfrm>
          </p:grpSpPr>
          <p:sp>
            <p:nvSpPr>
              <p:cNvPr id="45" name="Rectangle 44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Rectangle 47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cxnSp>
          <p:nvCxnSpPr>
            <p:cNvPr id="43" name="Straight Connector 42"/>
            <p:cNvCxnSpPr/>
            <p:nvPr/>
          </p:nvCxnSpPr>
          <p:spPr>
            <a:xfrm>
              <a:off x="7110048" y="609600"/>
              <a:ext cx="0" cy="105068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Rounded Rectangle 43"/>
            <p:cNvSpPr/>
            <p:nvPr/>
          </p:nvSpPr>
          <p:spPr>
            <a:xfrm>
              <a:off x="5948588" y="2312653"/>
              <a:ext cx="147412" cy="32310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7737496" y="3385632"/>
            <a:ext cx="467966" cy="1316502"/>
            <a:chOff x="5948588" y="609600"/>
            <a:chExt cx="1366612" cy="3677394"/>
          </a:xfrm>
        </p:grpSpPr>
        <p:sp>
          <p:nvSpPr>
            <p:cNvPr id="62" name="Rounded Rectangle 61"/>
            <p:cNvSpPr/>
            <p:nvPr/>
          </p:nvSpPr>
          <p:spPr>
            <a:xfrm>
              <a:off x="6096000" y="1660284"/>
              <a:ext cx="1219200" cy="262671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Rounded Rectangle 62"/>
            <p:cNvSpPr/>
            <p:nvPr/>
          </p:nvSpPr>
          <p:spPr>
            <a:xfrm>
              <a:off x="6166338" y="2408896"/>
              <a:ext cx="1078523" cy="420274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Rounded Rectangle 63"/>
            <p:cNvSpPr/>
            <p:nvPr/>
          </p:nvSpPr>
          <p:spPr>
            <a:xfrm>
              <a:off x="6154614" y="1870421"/>
              <a:ext cx="1090247" cy="105068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Rounded Rectangle 64"/>
            <p:cNvSpPr/>
            <p:nvPr/>
          </p:nvSpPr>
          <p:spPr>
            <a:xfrm>
              <a:off x="6166338" y="2133092"/>
              <a:ext cx="1090247" cy="105068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66" name="Group 65"/>
            <p:cNvGrpSpPr/>
            <p:nvPr/>
          </p:nvGrpSpPr>
          <p:grpSpPr>
            <a:xfrm>
              <a:off x="6195646" y="3026169"/>
              <a:ext cx="1002326" cy="133528"/>
              <a:chOff x="3052762" y="3581397"/>
              <a:chExt cx="814390" cy="96840"/>
            </a:xfrm>
          </p:grpSpPr>
          <p:sp>
            <p:nvSpPr>
              <p:cNvPr id="84" name="Rectangle 83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6" name="Rectangle 85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67" name="Group 66"/>
            <p:cNvGrpSpPr/>
            <p:nvPr/>
          </p:nvGrpSpPr>
          <p:grpSpPr>
            <a:xfrm>
              <a:off x="6210299" y="3303066"/>
              <a:ext cx="1002326" cy="133528"/>
              <a:chOff x="3052762" y="3581397"/>
              <a:chExt cx="814390" cy="96840"/>
            </a:xfrm>
          </p:grpSpPr>
          <p:sp>
            <p:nvSpPr>
              <p:cNvPr id="80" name="Rectangle 79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1" name="Rectangle 80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2" name="Rectangle 81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3" name="Rectangle 82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68" name="Group 67"/>
            <p:cNvGrpSpPr/>
            <p:nvPr/>
          </p:nvGrpSpPr>
          <p:grpSpPr>
            <a:xfrm>
              <a:off x="6195646" y="3579971"/>
              <a:ext cx="1002326" cy="133528"/>
              <a:chOff x="3052762" y="3581397"/>
              <a:chExt cx="814390" cy="96840"/>
            </a:xfrm>
          </p:grpSpPr>
          <p:sp>
            <p:nvSpPr>
              <p:cNvPr id="76" name="Rectangle 75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69" name="Group 68"/>
            <p:cNvGrpSpPr/>
            <p:nvPr/>
          </p:nvGrpSpPr>
          <p:grpSpPr>
            <a:xfrm>
              <a:off x="6204437" y="3866720"/>
              <a:ext cx="1002326" cy="133528"/>
              <a:chOff x="3052762" y="3581397"/>
              <a:chExt cx="814390" cy="96840"/>
            </a:xfrm>
          </p:grpSpPr>
          <p:sp>
            <p:nvSpPr>
              <p:cNvPr id="72" name="Rectangle 71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3" name="Rectangle 72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cxnSp>
          <p:nvCxnSpPr>
            <p:cNvPr id="70" name="Straight Connector 69"/>
            <p:cNvCxnSpPr/>
            <p:nvPr/>
          </p:nvCxnSpPr>
          <p:spPr>
            <a:xfrm>
              <a:off x="7110048" y="609600"/>
              <a:ext cx="0" cy="105068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Rounded Rectangle 70"/>
            <p:cNvSpPr/>
            <p:nvPr/>
          </p:nvSpPr>
          <p:spPr>
            <a:xfrm>
              <a:off x="5948588" y="2312653"/>
              <a:ext cx="147412" cy="32310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88" name="Group 87"/>
          <p:cNvGrpSpPr/>
          <p:nvPr/>
        </p:nvGrpSpPr>
        <p:grpSpPr>
          <a:xfrm>
            <a:off x="944985" y="2838077"/>
            <a:ext cx="1043960" cy="1512236"/>
            <a:chOff x="3096957" y="3429000"/>
            <a:chExt cx="3352681" cy="914400"/>
          </a:xfrm>
        </p:grpSpPr>
        <p:cxnSp>
          <p:nvCxnSpPr>
            <p:cNvPr id="89" name="Straight Connector 88"/>
            <p:cNvCxnSpPr/>
            <p:nvPr/>
          </p:nvCxnSpPr>
          <p:spPr>
            <a:xfrm flipV="1">
              <a:off x="3096957" y="3657600"/>
              <a:ext cx="1856043" cy="6858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flipV="1">
              <a:off x="4582093" y="3657600"/>
              <a:ext cx="370907" cy="4572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 flipV="1">
              <a:off x="4593595" y="3429000"/>
              <a:ext cx="1856043" cy="6858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2" name="TextBox 91"/>
          <p:cNvSpPr txBox="1"/>
          <p:nvPr/>
        </p:nvSpPr>
        <p:spPr>
          <a:xfrm flipH="1">
            <a:off x="769220" y="5943600"/>
            <a:ext cx="295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93" name="TextBox 92"/>
          <p:cNvSpPr txBox="1"/>
          <p:nvPr/>
        </p:nvSpPr>
        <p:spPr>
          <a:xfrm flipH="1">
            <a:off x="1931439" y="4002498"/>
            <a:ext cx="382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94" name="TextBox 93"/>
          <p:cNvSpPr txBox="1"/>
          <p:nvPr/>
        </p:nvSpPr>
        <p:spPr>
          <a:xfrm flipH="1">
            <a:off x="7857220" y="4739035"/>
            <a:ext cx="382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</a:p>
        </p:txBody>
      </p:sp>
      <p:grpSp>
        <p:nvGrpSpPr>
          <p:cNvPr id="95" name="Group 94"/>
          <p:cNvGrpSpPr/>
          <p:nvPr/>
        </p:nvGrpSpPr>
        <p:grpSpPr>
          <a:xfrm rot="3582099">
            <a:off x="1698302" y="4045489"/>
            <a:ext cx="1043960" cy="1512236"/>
            <a:chOff x="3096957" y="3429000"/>
            <a:chExt cx="3352681" cy="914400"/>
          </a:xfrm>
        </p:grpSpPr>
        <p:cxnSp>
          <p:nvCxnSpPr>
            <p:cNvPr id="96" name="Straight Connector 95"/>
            <p:cNvCxnSpPr/>
            <p:nvPr/>
          </p:nvCxnSpPr>
          <p:spPr>
            <a:xfrm flipV="1">
              <a:off x="3096957" y="3657600"/>
              <a:ext cx="1856043" cy="6858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 flipV="1">
              <a:off x="4582093" y="3657600"/>
              <a:ext cx="370907" cy="4572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flipV="1">
              <a:off x="4593595" y="3429000"/>
              <a:ext cx="1856043" cy="6858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3" name="Group 102"/>
          <p:cNvGrpSpPr/>
          <p:nvPr/>
        </p:nvGrpSpPr>
        <p:grpSpPr>
          <a:xfrm rot="3582099">
            <a:off x="6545510" y="2616576"/>
            <a:ext cx="1043960" cy="1512236"/>
            <a:chOff x="3096957" y="3429000"/>
            <a:chExt cx="3352681" cy="914400"/>
          </a:xfrm>
        </p:grpSpPr>
        <p:cxnSp>
          <p:nvCxnSpPr>
            <p:cNvPr id="104" name="Straight Connector 103"/>
            <p:cNvCxnSpPr/>
            <p:nvPr/>
          </p:nvCxnSpPr>
          <p:spPr>
            <a:xfrm flipV="1">
              <a:off x="3096957" y="3657600"/>
              <a:ext cx="1856043" cy="6858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 flipV="1">
              <a:off x="4582093" y="3657600"/>
              <a:ext cx="370907" cy="4572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 flipV="1">
              <a:off x="4593595" y="3429000"/>
              <a:ext cx="1856043" cy="6858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7" name="Group 106"/>
          <p:cNvGrpSpPr/>
          <p:nvPr/>
        </p:nvGrpSpPr>
        <p:grpSpPr>
          <a:xfrm rot="3582099">
            <a:off x="2719798" y="2031701"/>
            <a:ext cx="1043960" cy="1512236"/>
            <a:chOff x="3096957" y="3429000"/>
            <a:chExt cx="3352681" cy="914400"/>
          </a:xfrm>
        </p:grpSpPr>
        <p:cxnSp>
          <p:nvCxnSpPr>
            <p:cNvPr id="108" name="Straight Connector 107"/>
            <p:cNvCxnSpPr/>
            <p:nvPr/>
          </p:nvCxnSpPr>
          <p:spPr>
            <a:xfrm flipV="1">
              <a:off x="3096957" y="3657600"/>
              <a:ext cx="1856043" cy="6858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 flipV="1">
              <a:off x="4582093" y="3657600"/>
              <a:ext cx="370907" cy="4572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 flipV="1">
              <a:off x="4593595" y="3429000"/>
              <a:ext cx="1856043" cy="6858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/>
          <p:cNvSpPr txBox="1"/>
          <p:nvPr/>
        </p:nvSpPr>
        <p:spPr>
          <a:xfrm>
            <a:off x="3625003" y="3541168"/>
            <a:ext cx="295952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Distance or Obstacles</a:t>
            </a:r>
          </a:p>
          <a:p>
            <a:r>
              <a:rPr lang="en-US" sz="2000" b="1" dirty="0"/>
              <a:t>Prevents Communications</a:t>
            </a:r>
          </a:p>
        </p:txBody>
      </p:sp>
    </p:spTree>
    <p:extLst>
      <p:ext uri="{BB962C8B-B14F-4D97-AF65-F5344CB8AC3E}">
        <p14:creationId xmlns:p14="http://schemas.microsoft.com/office/powerpoint/2010/main" val="3365072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Greatly Increase Radio Range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06441"/>
            <a:ext cx="8229600" cy="4525963"/>
          </a:xfrm>
        </p:spPr>
        <p:txBody>
          <a:bodyPr>
            <a:normAutofit/>
          </a:bodyPr>
          <a:lstStyle/>
          <a:p>
            <a:r>
              <a:rPr lang="en-US" sz="2400" dirty="0"/>
              <a:t>Adding a repeater solves the problem and greatly improves the available range.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9BD50-A1F2-4514-8D33-35552AB39AD2}" type="datetime1">
              <a:rPr lang="en-US" smtClean="0"/>
              <a:t>12/4/22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OBRA Training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160D7-F0F0-42E0-B8E5-A9C6CD958EE4}" type="slidenum">
              <a:rPr lang="en-US" smtClean="0"/>
              <a:t>4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1837751" y="2705166"/>
            <a:ext cx="467966" cy="1316502"/>
            <a:chOff x="5948588" y="609600"/>
            <a:chExt cx="1366612" cy="3677394"/>
          </a:xfrm>
        </p:grpSpPr>
        <p:sp>
          <p:nvSpPr>
            <p:cNvPr id="8" name="Rounded Rectangle 7"/>
            <p:cNvSpPr/>
            <p:nvPr/>
          </p:nvSpPr>
          <p:spPr>
            <a:xfrm>
              <a:off x="6096000" y="1660284"/>
              <a:ext cx="1219200" cy="262671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6166338" y="2408896"/>
              <a:ext cx="1078523" cy="420274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6154614" y="1870421"/>
              <a:ext cx="1090247" cy="105068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6166338" y="2133092"/>
              <a:ext cx="1090247" cy="105068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6195646" y="3026169"/>
              <a:ext cx="1002326" cy="133528"/>
              <a:chOff x="3052762" y="3581397"/>
              <a:chExt cx="814390" cy="96840"/>
            </a:xfrm>
          </p:grpSpPr>
          <p:sp>
            <p:nvSpPr>
              <p:cNvPr id="30" name="Rectangle 29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3" name="Group 12"/>
            <p:cNvGrpSpPr/>
            <p:nvPr/>
          </p:nvGrpSpPr>
          <p:grpSpPr>
            <a:xfrm>
              <a:off x="6210299" y="3303066"/>
              <a:ext cx="1002326" cy="133528"/>
              <a:chOff x="3052762" y="3581397"/>
              <a:chExt cx="814390" cy="96840"/>
            </a:xfrm>
          </p:grpSpPr>
          <p:sp>
            <p:nvSpPr>
              <p:cNvPr id="26" name="Rectangle 25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4" name="Group 13"/>
            <p:cNvGrpSpPr/>
            <p:nvPr/>
          </p:nvGrpSpPr>
          <p:grpSpPr>
            <a:xfrm>
              <a:off x="6195646" y="3579971"/>
              <a:ext cx="1002326" cy="133528"/>
              <a:chOff x="3052762" y="3581397"/>
              <a:chExt cx="814390" cy="96840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5" name="Group 14"/>
            <p:cNvGrpSpPr/>
            <p:nvPr/>
          </p:nvGrpSpPr>
          <p:grpSpPr>
            <a:xfrm>
              <a:off x="6204437" y="3866720"/>
              <a:ext cx="1002326" cy="133528"/>
              <a:chOff x="3052762" y="3581397"/>
              <a:chExt cx="814390" cy="96840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7110048" y="609600"/>
              <a:ext cx="0" cy="105068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Rounded Rectangle 16"/>
            <p:cNvSpPr/>
            <p:nvPr/>
          </p:nvSpPr>
          <p:spPr>
            <a:xfrm>
              <a:off x="5948588" y="2312653"/>
              <a:ext cx="147412" cy="32310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654366" y="4645595"/>
            <a:ext cx="467966" cy="1316502"/>
            <a:chOff x="5948588" y="609600"/>
            <a:chExt cx="1366612" cy="3677394"/>
          </a:xfrm>
        </p:grpSpPr>
        <p:sp>
          <p:nvSpPr>
            <p:cNvPr id="35" name="Rounded Rectangle 34"/>
            <p:cNvSpPr/>
            <p:nvPr/>
          </p:nvSpPr>
          <p:spPr>
            <a:xfrm>
              <a:off x="6096000" y="1660284"/>
              <a:ext cx="1219200" cy="262671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ounded Rectangle 35"/>
            <p:cNvSpPr/>
            <p:nvPr/>
          </p:nvSpPr>
          <p:spPr>
            <a:xfrm>
              <a:off x="6166338" y="2408896"/>
              <a:ext cx="1078523" cy="420274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Rounded Rectangle 36"/>
            <p:cNvSpPr/>
            <p:nvPr/>
          </p:nvSpPr>
          <p:spPr>
            <a:xfrm>
              <a:off x="6154614" y="1870421"/>
              <a:ext cx="1090247" cy="105068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Rounded Rectangle 37"/>
            <p:cNvSpPr/>
            <p:nvPr/>
          </p:nvSpPr>
          <p:spPr>
            <a:xfrm>
              <a:off x="6166338" y="2133092"/>
              <a:ext cx="1090247" cy="105068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39" name="Group 38"/>
            <p:cNvGrpSpPr/>
            <p:nvPr/>
          </p:nvGrpSpPr>
          <p:grpSpPr>
            <a:xfrm>
              <a:off x="6195646" y="3026169"/>
              <a:ext cx="1002326" cy="133528"/>
              <a:chOff x="3052762" y="3581397"/>
              <a:chExt cx="814390" cy="96840"/>
            </a:xfrm>
          </p:grpSpPr>
          <p:sp>
            <p:nvSpPr>
              <p:cNvPr id="57" name="Rectangle 56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Rectangle 59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40" name="Group 39"/>
            <p:cNvGrpSpPr/>
            <p:nvPr/>
          </p:nvGrpSpPr>
          <p:grpSpPr>
            <a:xfrm>
              <a:off x="6210299" y="3303066"/>
              <a:ext cx="1002326" cy="133528"/>
              <a:chOff x="3052762" y="3581397"/>
              <a:chExt cx="814390" cy="96840"/>
            </a:xfrm>
          </p:grpSpPr>
          <p:sp>
            <p:nvSpPr>
              <p:cNvPr id="53" name="Rectangle 52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Rectangle 53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Rectangle 54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Rectangle 55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41" name="Group 40"/>
            <p:cNvGrpSpPr/>
            <p:nvPr/>
          </p:nvGrpSpPr>
          <p:grpSpPr>
            <a:xfrm>
              <a:off x="6195646" y="3579971"/>
              <a:ext cx="1002326" cy="133528"/>
              <a:chOff x="3052762" y="3581397"/>
              <a:chExt cx="814390" cy="96840"/>
            </a:xfrm>
          </p:grpSpPr>
          <p:sp>
            <p:nvSpPr>
              <p:cNvPr id="49" name="Rectangle 48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42" name="Group 41"/>
            <p:cNvGrpSpPr/>
            <p:nvPr/>
          </p:nvGrpSpPr>
          <p:grpSpPr>
            <a:xfrm>
              <a:off x="6204437" y="3866720"/>
              <a:ext cx="1002326" cy="133528"/>
              <a:chOff x="3052762" y="3581397"/>
              <a:chExt cx="814390" cy="96840"/>
            </a:xfrm>
          </p:grpSpPr>
          <p:sp>
            <p:nvSpPr>
              <p:cNvPr id="45" name="Rectangle 44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Rectangle 47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cxnSp>
          <p:nvCxnSpPr>
            <p:cNvPr id="43" name="Straight Connector 42"/>
            <p:cNvCxnSpPr/>
            <p:nvPr/>
          </p:nvCxnSpPr>
          <p:spPr>
            <a:xfrm>
              <a:off x="7110048" y="609600"/>
              <a:ext cx="0" cy="105068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Rounded Rectangle 43"/>
            <p:cNvSpPr/>
            <p:nvPr/>
          </p:nvSpPr>
          <p:spPr>
            <a:xfrm>
              <a:off x="5948588" y="2312653"/>
              <a:ext cx="147412" cy="32310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7737496" y="3385632"/>
            <a:ext cx="467966" cy="1316502"/>
            <a:chOff x="5948588" y="609600"/>
            <a:chExt cx="1366612" cy="3677394"/>
          </a:xfrm>
        </p:grpSpPr>
        <p:sp>
          <p:nvSpPr>
            <p:cNvPr id="62" name="Rounded Rectangle 61"/>
            <p:cNvSpPr/>
            <p:nvPr/>
          </p:nvSpPr>
          <p:spPr>
            <a:xfrm>
              <a:off x="6096000" y="1660284"/>
              <a:ext cx="1219200" cy="262671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Rounded Rectangle 62"/>
            <p:cNvSpPr/>
            <p:nvPr/>
          </p:nvSpPr>
          <p:spPr>
            <a:xfrm>
              <a:off x="6166338" y="2408896"/>
              <a:ext cx="1078523" cy="420274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Rounded Rectangle 63"/>
            <p:cNvSpPr/>
            <p:nvPr/>
          </p:nvSpPr>
          <p:spPr>
            <a:xfrm>
              <a:off x="6154614" y="1870421"/>
              <a:ext cx="1090247" cy="105068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Rounded Rectangle 64"/>
            <p:cNvSpPr/>
            <p:nvPr/>
          </p:nvSpPr>
          <p:spPr>
            <a:xfrm>
              <a:off x="6166338" y="2133092"/>
              <a:ext cx="1090247" cy="105068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66" name="Group 65"/>
            <p:cNvGrpSpPr/>
            <p:nvPr/>
          </p:nvGrpSpPr>
          <p:grpSpPr>
            <a:xfrm>
              <a:off x="6195646" y="3026169"/>
              <a:ext cx="1002326" cy="133528"/>
              <a:chOff x="3052762" y="3581397"/>
              <a:chExt cx="814390" cy="96840"/>
            </a:xfrm>
          </p:grpSpPr>
          <p:sp>
            <p:nvSpPr>
              <p:cNvPr id="84" name="Rectangle 83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6" name="Rectangle 85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67" name="Group 66"/>
            <p:cNvGrpSpPr/>
            <p:nvPr/>
          </p:nvGrpSpPr>
          <p:grpSpPr>
            <a:xfrm>
              <a:off x="6210299" y="3303066"/>
              <a:ext cx="1002326" cy="133528"/>
              <a:chOff x="3052762" y="3581397"/>
              <a:chExt cx="814390" cy="96840"/>
            </a:xfrm>
          </p:grpSpPr>
          <p:sp>
            <p:nvSpPr>
              <p:cNvPr id="80" name="Rectangle 79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1" name="Rectangle 80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2" name="Rectangle 81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3" name="Rectangle 82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68" name="Group 67"/>
            <p:cNvGrpSpPr/>
            <p:nvPr/>
          </p:nvGrpSpPr>
          <p:grpSpPr>
            <a:xfrm>
              <a:off x="6195646" y="3579971"/>
              <a:ext cx="1002326" cy="133528"/>
              <a:chOff x="3052762" y="3581397"/>
              <a:chExt cx="814390" cy="96840"/>
            </a:xfrm>
          </p:grpSpPr>
          <p:sp>
            <p:nvSpPr>
              <p:cNvPr id="76" name="Rectangle 75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69" name="Group 68"/>
            <p:cNvGrpSpPr/>
            <p:nvPr/>
          </p:nvGrpSpPr>
          <p:grpSpPr>
            <a:xfrm>
              <a:off x="6204437" y="3866720"/>
              <a:ext cx="1002326" cy="133528"/>
              <a:chOff x="3052762" y="3581397"/>
              <a:chExt cx="814390" cy="96840"/>
            </a:xfrm>
          </p:grpSpPr>
          <p:sp>
            <p:nvSpPr>
              <p:cNvPr id="72" name="Rectangle 71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3" name="Rectangle 72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cxnSp>
          <p:nvCxnSpPr>
            <p:cNvPr id="70" name="Straight Connector 69"/>
            <p:cNvCxnSpPr/>
            <p:nvPr/>
          </p:nvCxnSpPr>
          <p:spPr>
            <a:xfrm>
              <a:off x="7110048" y="609600"/>
              <a:ext cx="0" cy="105068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Rounded Rectangle 70"/>
            <p:cNvSpPr/>
            <p:nvPr/>
          </p:nvSpPr>
          <p:spPr>
            <a:xfrm>
              <a:off x="5948588" y="2312653"/>
              <a:ext cx="147412" cy="32310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2" name="TextBox 91"/>
          <p:cNvSpPr txBox="1"/>
          <p:nvPr/>
        </p:nvSpPr>
        <p:spPr>
          <a:xfrm flipH="1">
            <a:off x="769220" y="5943600"/>
            <a:ext cx="295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93" name="TextBox 92"/>
          <p:cNvSpPr txBox="1"/>
          <p:nvPr/>
        </p:nvSpPr>
        <p:spPr>
          <a:xfrm flipH="1">
            <a:off x="1931439" y="4002498"/>
            <a:ext cx="382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94" name="TextBox 93"/>
          <p:cNvSpPr txBox="1"/>
          <p:nvPr/>
        </p:nvSpPr>
        <p:spPr>
          <a:xfrm flipH="1">
            <a:off x="7857220" y="4739035"/>
            <a:ext cx="382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</a:p>
        </p:txBody>
      </p:sp>
      <p:pic>
        <p:nvPicPr>
          <p:cNvPr id="11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1928968"/>
            <a:ext cx="1143000" cy="23739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13" name="Group 112"/>
          <p:cNvGrpSpPr/>
          <p:nvPr/>
        </p:nvGrpSpPr>
        <p:grpSpPr>
          <a:xfrm flipV="1">
            <a:off x="5181600" y="2209800"/>
            <a:ext cx="2743862" cy="1289969"/>
            <a:chOff x="3096957" y="3429000"/>
            <a:chExt cx="3352681" cy="914400"/>
          </a:xfrm>
        </p:grpSpPr>
        <p:cxnSp>
          <p:nvCxnSpPr>
            <p:cNvPr id="114" name="Straight Connector 113"/>
            <p:cNvCxnSpPr/>
            <p:nvPr/>
          </p:nvCxnSpPr>
          <p:spPr>
            <a:xfrm flipV="1">
              <a:off x="3096957" y="3657600"/>
              <a:ext cx="1856043" cy="6858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 flipV="1">
              <a:off x="4582094" y="3657599"/>
              <a:ext cx="370906" cy="4572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 flipV="1">
              <a:off x="4593595" y="3429000"/>
              <a:ext cx="1856043" cy="6858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7" name="Group 116"/>
          <p:cNvGrpSpPr/>
          <p:nvPr/>
        </p:nvGrpSpPr>
        <p:grpSpPr>
          <a:xfrm rot="20310967">
            <a:off x="926350" y="3467735"/>
            <a:ext cx="3982770" cy="1077376"/>
            <a:chOff x="3096957" y="3429000"/>
            <a:chExt cx="3352681" cy="914400"/>
          </a:xfrm>
        </p:grpSpPr>
        <p:cxnSp>
          <p:nvCxnSpPr>
            <p:cNvPr id="118" name="Straight Connector 117"/>
            <p:cNvCxnSpPr/>
            <p:nvPr/>
          </p:nvCxnSpPr>
          <p:spPr>
            <a:xfrm flipV="1">
              <a:off x="3096957" y="3657600"/>
              <a:ext cx="1856043" cy="6858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 flipV="1">
              <a:off x="4582093" y="3657600"/>
              <a:ext cx="370907" cy="4572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flipV="1">
              <a:off x="4593595" y="3429000"/>
              <a:ext cx="1856043" cy="6858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1" name="Group 120"/>
          <p:cNvGrpSpPr/>
          <p:nvPr/>
        </p:nvGrpSpPr>
        <p:grpSpPr>
          <a:xfrm>
            <a:off x="2560808" y="2362200"/>
            <a:ext cx="2163592" cy="495366"/>
            <a:chOff x="3096957" y="3429000"/>
            <a:chExt cx="3352681" cy="914400"/>
          </a:xfrm>
        </p:grpSpPr>
        <p:cxnSp>
          <p:nvCxnSpPr>
            <p:cNvPr id="122" name="Straight Connector 121"/>
            <p:cNvCxnSpPr/>
            <p:nvPr/>
          </p:nvCxnSpPr>
          <p:spPr>
            <a:xfrm flipV="1">
              <a:off x="3096957" y="3657600"/>
              <a:ext cx="1856043" cy="6858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 flipV="1">
              <a:off x="4582093" y="3657600"/>
              <a:ext cx="370907" cy="4572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 flipV="1">
              <a:off x="4593595" y="3429000"/>
              <a:ext cx="1856043" cy="6858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9" name="TextBox 98"/>
          <p:cNvSpPr txBox="1"/>
          <p:nvPr/>
        </p:nvSpPr>
        <p:spPr>
          <a:xfrm>
            <a:off x="4350994" y="4264355"/>
            <a:ext cx="10368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Repeater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2911378" y="4556458"/>
            <a:ext cx="418877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- High elevation provides line of sight</a:t>
            </a:r>
          </a:p>
          <a:p>
            <a:r>
              <a:rPr lang="en-US" b="1" dirty="0"/>
              <a:t>   for clearance above obstacles.</a:t>
            </a:r>
          </a:p>
          <a:p>
            <a:r>
              <a:rPr lang="en-US" b="1" dirty="0"/>
              <a:t>- Antenna is larger for better reception.</a:t>
            </a:r>
          </a:p>
          <a:p>
            <a:r>
              <a:rPr lang="en-US" b="1" dirty="0"/>
              <a:t>- Higher transmit power for greater range.</a:t>
            </a:r>
          </a:p>
        </p:txBody>
      </p:sp>
    </p:spTree>
    <p:extLst>
      <p:ext uri="{BB962C8B-B14F-4D97-AF65-F5344CB8AC3E}">
        <p14:creationId xmlns:p14="http://schemas.microsoft.com/office/powerpoint/2010/main" val="15213793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Repeater Details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436" y="1245022"/>
            <a:ext cx="8028878" cy="5155778"/>
          </a:xfrm>
        </p:spPr>
        <p:txBody>
          <a:bodyPr/>
          <a:lstStyle/>
          <a:p>
            <a:r>
              <a:rPr lang="en-US" dirty="0"/>
              <a:t>Repeaters needs to use frequency offsets.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9BD50-A1F2-4514-8D33-35552AB39AD2}" type="datetime1">
              <a:rPr lang="en-US" smtClean="0"/>
              <a:t>12/4/22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OBRA Training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160D7-F0F0-42E0-B8E5-A9C6CD958EE4}" type="slidenum">
              <a:rPr lang="en-US" smtClean="0"/>
              <a:t>5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1837751" y="2705166"/>
            <a:ext cx="467966" cy="1316502"/>
            <a:chOff x="5948588" y="609600"/>
            <a:chExt cx="1366612" cy="3677394"/>
          </a:xfrm>
        </p:grpSpPr>
        <p:sp>
          <p:nvSpPr>
            <p:cNvPr id="8" name="Rounded Rectangle 7"/>
            <p:cNvSpPr/>
            <p:nvPr/>
          </p:nvSpPr>
          <p:spPr>
            <a:xfrm>
              <a:off x="6096000" y="1660284"/>
              <a:ext cx="1219200" cy="262671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6166338" y="2408896"/>
              <a:ext cx="1078523" cy="420274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6154614" y="1870421"/>
              <a:ext cx="1090247" cy="105068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6166338" y="2133092"/>
              <a:ext cx="1090247" cy="105068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6195646" y="3026169"/>
              <a:ext cx="1002326" cy="133528"/>
              <a:chOff x="3052762" y="3581397"/>
              <a:chExt cx="814390" cy="96840"/>
            </a:xfrm>
          </p:grpSpPr>
          <p:sp>
            <p:nvSpPr>
              <p:cNvPr id="30" name="Rectangle 29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3" name="Group 12"/>
            <p:cNvGrpSpPr/>
            <p:nvPr/>
          </p:nvGrpSpPr>
          <p:grpSpPr>
            <a:xfrm>
              <a:off x="6210299" y="3303066"/>
              <a:ext cx="1002326" cy="133528"/>
              <a:chOff x="3052762" y="3581397"/>
              <a:chExt cx="814390" cy="96840"/>
            </a:xfrm>
          </p:grpSpPr>
          <p:sp>
            <p:nvSpPr>
              <p:cNvPr id="26" name="Rectangle 25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4" name="Group 13"/>
            <p:cNvGrpSpPr/>
            <p:nvPr/>
          </p:nvGrpSpPr>
          <p:grpSpPr>
            <a:xfrm>
              <a:off x="6195646" y="3579971"/>
              <a:ext cx="1002326" cy="133528"/>
              <a:chOff x="3052762" y="3581397"/>
              <a:chExt cx="814390" cy="96840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5" name="Group 14"/>
            <p:cNvGrpSpPr/>
            <p:nvPr/>
          </p:nvGrpSpPr>
          <p:grpSpPr>
            <a:xfrm>
              <a:off x="6204437" y="3866720"/>
              <a:ext cx="1002326" cy="133528"/>
              <a:chOff x="3052762" y="3581397"/>
              <a:chExt cx="814390" cy="96840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7110048" y="609600"/>
              <a:ext cx="0" cy="105068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Rounded Rectangle 16"/>
            <p:cNvSpPr/>
            <p:nvPr/>
          </p:nvSpPr>
          <p:spPr>
            <a:xfrm>
              <a:off x="5948588" y="2312653"/>
              <a:ext cx="147412" cy="32310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654366" y="4645595"/>
            <a:ext cx="467966" cy="1316502"/>
            <a:chOff x="5948588" y="609600"/>
            <a:chExt cx="1366612" cy="3677394"/>
          </a:xfrm>
        </p:grpSpPr>
        <p:sp>
          <p:nvSpPr>
            <p:cNvPr id="35" name="Rounded Rectangle 34"/>
            <p:cNvSpPr/>
            <p:nvPr/>
          </p:nvSpPr>
          <p:spPr>
            <a:xfrm>
              <a:off x="6096000" y="1660284"/>
              <a:ext cx="1219200" cy="262671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ounded Rectangle 35"/>
            <p:cNvSpPr/>
            <p:nvPr/>
          </p:nvSpPr>
          <p:spPr>
            <a:xfrm>
              <a:off x="6166338" y="2408896"/>
              <a:ext cx="1078523" cy="420274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Rounded Rectangle 36"/>
            <p:cNvSpPr/>
            <p:nvPr/>
          </p:nvSpPr>
          <p:spPr>
            <a:xfrm>
              <a:off x="6154614" y="1870421"/>
              <a:ext cx="1090247" cy="105068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Rounded Rectangle 37"/>
            <p:cNvSpPr/>
            <p:nvPr/>
          </p:nvSpPr>
          <p:spPr>
            <a:xfrm>
              <a:off x="6166338" y="2133092"/>
              <a:ext cx="1090247" cy="105068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39" name="Group 38"/>
            <p:cNvGrpSpPr/>
            <p:nvPr/>
          </p:nvGrpSpPr>
          <p:grpSpPr>
            <a:xfrm>
              <a:off x="6195646" y="3026169"/>
              <a:ext cx="1002326" cy="133528"/>
              <a:chOff x="3052762" y="3581397"/>
              <a:chExt cx="814390" cy="96840"/>
            </a:xfrm>
          </p:grpSpPr>
          <p:sp>
            <p:nvSpPr>
              <p:cNvPr id="57" name="Rectangle 56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Rectangle 59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40" name="Group 39"/>
            <p:cNvGrpSpPr/>
            <p:nvPr/>
          </p:nvGrpSpPr>
          <p:grpSpPr>
            <a:xfrm>
              <a:off x="6210299" y="3303066"/>
              <a:ext cx="1002326" cy="133528"/>
              <a:chOff x="3052762" y="3581397"/>
              <a:chExt cx="814390" cy="96840"/>
            </a:xfrm>
          </p:grpSpPr>
          <p:sp>
            <p:nvSpPr>
              <p:cNvPr id="53" name="Rectangle 52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Rectangle 53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Rectangle 54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Rectangle 55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41" name="Group 40"/>
            <p:cNvGrpSpPr/>
            <p:nvPr/>
          </p:nvGrpSpPr>
          <p:grpSpPr>
            <a:xfrm>
              <a:off x="6195646" y="3579971"/>
              <a:ext cx="1002326" cy="133528"/>
              <a:chOff x="3052762" y="3581397"/>
              <a:chExt cx="814390" cy="96840"/>
            </a:xfrm>
          </p:grpSpPr>
          <p:sp>
            <p:nvSpPr>
              <p:cNvPr id="49" name="Rectangle 48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42" name="Group 41"/>
            <p:cNvGrpSpPr/>
            <p:nvPr/>
          </p:nvGrpSpPr>
          <p:grpSpPr>
            <a:xfrm>
              <a:off x="6204437" y="3866720"/>
              <a:ext cx="1002326" cy="133528"/>
              <a:chOff x="3052762" y="3581397"/>
              <a:chExt cx="814390" cy="96840"/>
            </a:xfrm>
          </p:grpSpPr>
          <p:sp>
            <p:nvSpPr>
              <p:cNvPr id="45" name="Rectangle 44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Rectangle 47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cxnSp>
          <p:nvCxnSpPr>
            <p:cNvPr id="43" name="Straight Connector 42"/>
            <p:cNvCxnSpPr/>
            <p:nvPr/>
          </p:nvCxnSpPr>
          <p:spPr>
            <a:xfrm>
              <a:off x="7110048" y="609600"/>
              <a:ext cx="0" cy="105068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Rounded Rectangle 43"/>
            <p:cNvSpPr/>
            <p:nvPr/>
          </p:nvSpPr>
          <p:spPr>
            <a:xfrm>
              <a:off x="5948588" y="2312653"/>
              <a:ext cx="147412" cy="32310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7737496" y="3385632"/>
            <a:ext cx="467966" cy="1316502"/>
            <a:chOff x="5948588" y="609600"/>
            <a:chExt cx="1366612" cy="3677394"/>
          </a:xfrm>
        </p:grpSpPr>
        <p:sp>
          <p:nvSpPr>
            <p:cNvPr id="62" name="Rounded Rectangle 61"/>
            <p:cNvSpPr/>
            <p:nvPr/>
          </p:nvSpPr>
          <p:spPr>
            <a:xfrm>
              <a:off x="6096000" y="1660284"/>
              <a:ext cx="1219200" cy="262671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Rounded Rectangle 62"/>
            <p:cNvSpPr/>
            <p:nvPr/>
          </p:nvSpPr>
          <p:spPr>
            <a:xfrm>
              <a:off x="6166338" y="2408896"/>
              <a:ext cx="1078523" cy="420274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Rounded Rectangle 63"/>
            <p:cNvSpPr/>
            <p:nvPr/>
          </p:nvSpPr>
          <p:spPr>
            <a:xfrm>
              <a:off x="6154614" y="1870421"/>
              <a:ext cx="1090247" cy="105068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Rounded Rectangle 64"/>
            <p:cNvSpPr/>
            <p:nvPr/>
          </p:nvSpPr>
          <p:spPr>
            <a:xfrm>
              <a:off x="6166338" y="2133092"/>
              <a:ext cx="1090247" cy="105068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66" name="Group 65"/>
            <p:cNvGrpSpPr/>
            <p:nvPr/>
          </p:nvGrpSpPr>
          <p:grpSpPr>
            <a:xfrm>
              <a:off x="6195646" y="3026169"/>
              <a:ext cx="1002326" cy="133528"/>
              <a:chOff x="3052762" y="3581397"/>
              <a:chExt cx="814390" cy="96840"/>
            </a:xfrm>
          </p:grpSpPr>
          <p:sp>
            <p:nvSpPr>
              <p:cNvPr id="84" name="Rectangle 83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6" name="Rectangle 85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67" name="Group 66"/>
            <p:cNvGrpSpPr/>
            <p:nvPr/>
          </p:nvGrpSpPr>
          <p:grpSpPr>
            <a:xfrm>
              <a:off x="6210299" y="3303066"/>
              <a:ext cx="1002326" cy="133528"/>
              <a:chOff x="3052762" y="3581397"/>
              <a:chExt cx="814390" cy="96840"/>
            </a:xfrm>
          </p:grpSpPr>
          <p:sp>
            <p:nvSpPr>
              <p:cNvPr id="80" name="Rectangle 79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1" name="Rectangle 80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2" name="Rectangle 81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3" name="Rectangle 82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68" name="Group 67"/>
            <p:cNvGrpSpPr/>
            <p:nvPr/>
          </p:nvGrpSpPr>
          <p:grpSpPr>
            <a:xfrm>
              <a:off x="6195646" y="3579971"/>
              <a:ext cx="1002326" cy="133528"/>
              <a:chOff x="3052762" y="3581397"/>
              <a:chExt cx="814390" cy="96840"/>
            </a:xfrm>
          </p:grpSpPr>
          <p:sp>
            <p:nvSpPr>
              <p:cNvPr id="76" name="Rectangle 75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69" name="Group 68"/>
            <p:cNvGrpSpPr/>
            <p:nvPr/>
          </p:nvGrpSpPr>
          <p:grpSpPr>
            <a:xfrm>
              <a:off x="6204437" y="3866720"/>
              <a:ext cx="1002326" cy="133528"/>
              <a:chOff x="3052762" y="3581397"/>
              <a:chExt cx="814390" cy="96840"/>
            </a:xfrm>
          </p:grpSpPr>
          <p:sp>
            <p:nvSpPr>
              <p:cNvPr id="72" name="Rectangle 71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3" name="Rectangle 72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cxnSp>
          <p:nvCxnSpPr>
            <p:cNvPr id="70" name="Straight Connector 69"/>
            <p:cNvCxnSpPr/>
            <p:nvPr/>
          </p:nvCxnSpPr>
          <p:spPr>
            <a:xfrm>
              <a:off x="7110048" y="609600"/>
              <a:ext cx="0" cy="105068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Rounded Rectangle 70"/>
            <p:cNvSpPr/>
            <p:nvPr/>
          </p:nvSpPr>
          <p:spPr>
            <a:xfrm>
              <a:off x="5948588" y="2312653"/>
              <a:ext cx="147412" cy="32310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2" name="TextBox 91"/>
          <p:cNvSpPr txBox="1"/>
          <p:nvPr/>
        </p:nvSpPr>
        <p:spPr>
          <a:xfrm flipH="1">
            <a:off x="769220" y="5943600"/>
            <a:ext cx="295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93" name="TextBox 92"/>
          <p:cNvSpPr txBox="1"/>
          <p:nvPr/>
        </p:nvSpPr>
        <p:spPr>
          <a:xfrm flipH="1">
            <a:off x="1931439" y="4002498"/>
            <a:ext cx="382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94" name="TextBox 93"/>
          <p:cNvSpPr txBox="1"/>
          <p:nvPr/>
        </p:nvSpPr>
        <p:spPr>
          <a:xfrm flipH="1">
            <a:off x="7857220" y="4739035"/>
            <a:ext cx="382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</a:p>
        </p:txBody>
      </p:sp>
      <p:pic>
        <p:nvPicPr>
          <p:cNvPr id="11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1928968"/>
            <a:ext cx="1143000" cy="23739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13" name="Group 112"/>
          <p:cNvGrpSpPr/>
          <p:nvPr/>
        </p:nvGrpSpPr>
        <p:grpSpPr>
          <a:xfrm flipV="1">
            <a:off x="5181600" y="2209800"/>
            <a:ext cx="2743862" cy="1289969"/>
            <a:chOff x="3096957" y="3429000"/>
            <a:chExt cx="3352681" cy="914400"/>
          </a:xfrm>
        </p:grpSpPr>
        <p:cxnSp>
          <p:nvCxnSpPr>
            <p:cNvPr id="114" name="Straight Connector 113"/>
            <p:cNvCxnSpPr/>
            <p:nvPr/>
          </p:nvCxnSpPr>
          <p:spPr>
            <a:xfrm flipV="1">
              <a:off x="3096957" y="3657600"/>
              <a:ext cx="1856043" cy="6858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 flipV="1">
              <a:off x="4582094" y="3657599"/>
              <a:ext cx="370906" cy="4572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 flipV="1">
              <a:off x="4593595" y="3429000"/>
              <a:ext cx="1856043" cy="6858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7" name="Group 116"/>
          <p:cNvGrpSpPr/>
          <p:nvPr/>
        </p:nvGrpSpPr>
        <p:grpSpPr>
          <a:xfrm rot="20310967">
            <a:off x="926350" y="3467735"/>
            <a:ext cx="3982770" cy="1077376"/>
            <a:chOff x="3096957" y="3429000"/>
            <a:chExt cx="3352681" cy="914400"/>
          </a:xfrm>
        </p:grpSpPr>
        <p:cxnSp>
          <p:nvCxnSpPr>
            <p:cNvPr id="118" name="Straight Connector 117"/>
            <p:cNvCxnSpPr/>
            <p:nvPr/>
          </p:nvCxnSpPr>
          <p:spPr>
            <a:xfrm flipV="1">
              <a:off x="3096957" y="3657600"/>
              <a:ext cx="1856043" cy="68580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 flipV="1">
              <a:off x="4582093" y="3657600"/>
              <a:ext cx="370907" cy="45720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flipV="1">
              <a:off x="4593595" y="3429000"/>
              <a:ext cx="1856043" cy="68580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1" name="Group 120"/>
          <p:cNvGrpSpPr/>
          <p:nvPr/>
        </p:nvGrpSpPr>
        <p:grpSpPr>
          <a:xfrm>
            <a:off x="2560808" y="2362200"/>
            <a:ext cx="2163592" cy="495366"/>
            <a:chOff x="3096957" y="3429000"/>
            <a:chExt cx="3352681" cy="914400"/>
          </a:xfrm>
        </p:grpSpPr>
        <p:cxnSp>
          <p:nvCxnSpPr>
            <p:cNvPr id="122" name="Straight Connector 121"/>
            <p:cNvCxnSpPr/>
            <p:nvPr/>
          </p:nvCxnSpPr>
          <p:spPr>
            <a:xfrm flipV="1">
              <a:off x="3096957" y="3657600"/>
              <a:ext cx="1856043" cy="6858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 flipV="1">
              <a:off x="4582093" y="3657600"/>
              <a:ext cx="370907" cy="4572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 flipV="1">
              <a:off x="4593595" y="3429000"/>
              <a:ext cx="1856043" cy="6858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8" name="TextBox 87"/>
          <p:cNvSpPr txBox="1"/>
          <p:nvPr/>
        </p:nvSpPr>
        <p:spPr>
          <a:xfrm>
            <a:off x="1142321" y="5355811"/>
            <a:ext cx="15456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 transmits on</a:t>
            </a:r>
          </a:p>
          <a:p>
            <a:r>
              <a:rPr lang="en-US" dirty="0">
                <a:solidFill>
                  <a:srgbClr val="15DB44"/>
                </a:solidFill>
              </a:rPr>
              <a:t>144.550 MHz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3066558" y="4311101"/>
            <a:ext cx="35442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Repeater receives on </a:t>
            </a:r>
            <a:r>
              <a:rPr lang="en-US" dirty="0">
                <a:solidFill>
                  <a:srgbClr val="00B050"/>
                </a:solidFill>
              </a:rPr>
              <a:t>144.550 MHz</a:t>
            </a:r>
          </a:p>
          <a:p>
            <a:r>
              <a:rPr lang="en-US" dirty="0"/>
              <a:t>  and retransmits on </a:t>
            </a:r>
            <a:r>
              <a:rPr lang="en-US" dirty="0">
                <a:solidFill>
                  <a:srgbClr val="FF0000"/>
                </a:solidFill>
              </a:rPr>
              <a:t>145.150 MHz</a:t>
            </a:r>
          </a:p>
          <a:p>
            <a:r>
              <a:rPr lang="en-US" dirty="0"/>
              <a:t>             (offset of -600KHZ)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550435" y="2570071"/>
            <a:ext cx="14249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 receives on</a:t>
            </a:r>
          </a:p>
          <a:p>
            <a:r>
              <a:rPr lang="en-US" dirty="0">
                <a:solidFill>
                  <a:srgbClr val="FF0000"/>
                </a:solidFill>
              </a:rPr>
              <a:t>145.150 MHz</a:t>
            </a:r>
          </a:p>
        </p:txBody>
      </p:sp>
      <p:sp>
        <p:nvSpPr>
          <p:cNvPr id="112" name="TextBox 111"/>
          <p:cNvSpPr txBox="1"/>
          <p:nvPr/>
        </p:nvSpPr>
        <p:spPr>
          <a:xfrm>
            <a:off x="7620000" y="2593152"/>
            <a:ext cx="14233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 receives on</a:t>
            </a:r>
          </a:p>
          <a:p>
            <a:r>
              <a:rPr lang="en-US" dirty="0">
                <a:solidFill>
                  <a:srgbClr val="FF0000"/>
                </a:solidFill>
              </a:rPr>
              <a:t>145.150 MHz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2697526" y="5349974"/>
            <a:ext cx="482196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Repeater can’t transmit and receive on the same</a:t>
            </a:r>
          </a:p>
          <a:p>
            <a:r>
              <a:rPr lang="en-US" b="1" dirty="0"/>
              <a:t>frequency since the transmit signal would block</a:t>
            </a:r>
          </a:p>
          <a:p>
            <a:r>
              <a:rPr lang="en-US" b="1" dirty="0"/>
              <a:t>the receive signal.</a:t>
            </a:r>
          </a:p>
        </p:txBody>
      </p:sp>
    </p:spTree>
    <p:extLst>
      <p:ext uri="{BB962C8B-B14F-4D97-AF65-F5344CB8AC3E}">
        <p14:creationId xmlns:p14="http://schemas.microsoft.com/office/powerpoint/2010/main" val="17013970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Repeater Details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7500" y="1236787"/>
            <a:ext cx="6984899" cy="4525963"/>
          </a:xfrm>
        </p:spPr>
        <p:txBody>
          <a:bodyPr/>
          <a:lstStyle/>
          <a:p>
            <a:r>
              <a:rPr lang="en-US" dirty="0"/>
              <a:t>Repeaters Also Need a PL Tone.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9BD50-A1F2-4514-8D33-35552AB39AD2}" type="datetime1">
              <a:rPr lang="en-US" smtClean="0"/>
              <a:t>12/4/22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OBRA Training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160D7-F0F0-42E0-B8E5-A9C6CD958EE4}" type="slidenum">
              <a:rPr lang="en-US" smtClean="0"/>
              <a:t>6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1837751" y="2705166"/>
            <a:ext cx="467966" cy="1316502"/>
            <a:chOff x="5948588" y="609600"/>
            <a:chExt cx="1366612" cy="3677394"/>
          </a:xfrm>
        </p:grpSpPr>
        <p:sp>
          <p:nvSpPr>
            <p:cNvPr id="8" name="Rounded Rectangle 7"/>
            <p:cNvSpPr/>
            <p:nvPr/>
          </p:nvSpPr>
          <p:spPr>
            <a:xfrm>
              <a:off x="6096000" y="1660284"/>
              <a:ext cx="1219200" cy="262671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6166338" y="2408896"/>
              <a:ext cx="1078523" cy="420274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6154614" y="1870421"/>
              <a:ext cx="1090247" cy="105068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6166338" y="2133092"/>
              <a:ext cx="1090247" cy="105068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6195646" y="3026169"/>
              <a:ext cx="1002326" cy="133528"/>
              <a:chOff x="3052762" y="3581397"/>
              <a:chExt cx="814390" cy="96840"/>
            </a:xfrm>
          </p:grpSpPr>
          <p:sp>
            <p:nvSpPr>
              <p:cNvPr id="30" name="Rectangle 29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3" name="Group 12"/>
            <p:cNvGrpSpPr/>
            <p:nvPr/>
          </p:nvGrpSpPr>
          <p:grpSpPr>
            <a:xfrm>
              <a:off x="6210299" y="3303066"/>
              <a:ext cx="1002326" cy="133528"/>
              <a:chOff x="3052762" y="3581397"/>
              <a:chExt cx="814390" cy="96840"/>
            </a:xfrm>
          </p:grpSpPr>
          <p:sp>
            <p:nvSpPr>
              <p:cNvPr id="26" name="Rectangle 25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4" name="Group 13"/>
            <p:cNvGrpSpPr/>
            <p:nvPr/>
          </p:nvGrpSpPr>
          <p:grpSpPr>
            <a:xfrm>
              <a:off x="6195646" y="3579971"/>
              <a:ext cx="1002326" cy="133528"/>
              <a:chOff x="3052762" y="3581397"/>
              <a:chExt cx="814390" cy="96840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5" name="Group 14"/>
            <p:cNvGrpSpPr/>
            <p:nvPr/>
          </p:nvGrpSpPr>
          <p:grpSpPr>
            <a:xfrm>
              <a:off x="6204437" y="3866720"/>
              <a:ext cx="1002326" cy="133528"/>
              <a:chOff x="3052762" y="3581397"/>
              <a:chExt cx="814390" cy="96840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7110048" y="609600"/>
              <a:ext cx="0" cy="105068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Rounded Rectangle 16"/>
            <p:cNvSpPr/>
            <p:nvPr/>
          </p:nvSpPr>
          <p:spPr>
            <a:xfrm>
              <a:off x="5948588" y="2312653"/>
              <a:ext cx="147412" cy="32310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654366" y="4645595"/>
            <a:ext cx="467966" cy="1316502"/>
            <a:chOff x="5948588" y="609600"/>
            <a:chExt cx="1366612" cy="3677394"/>
          </a:xfrm>
        </p:grpSpPr>
        <p:sp>
          <p:nvSpPr>
            <p:cNvPr id="35" name="Rounded Rectangle 34"/>
            <p:cNvSpPr/>
            <p:nvPr/>
          </p:nvSpPr>
          <p:spPr>
            <a:xfrm>
              <a:off x="6096000" y="1660284"/>
              <a:ext cx="1219200" cy="262671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ounded Rectangle 35"/>
            <p:cNvSpPr/>
            <p:nvPr/>
          </p:nvSpPr>
          <p:spPr>
            <a:xfrm>
              <a:off x="6166338" y="2408896"/>
              <a:ext cx="1078523" cy="420274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Rounded Rectangle 36"/>
            <p:cNvSpPr/>
            <p:nvPr/>
          </p:nvSpPr>
          <p:spPr>
            <a:xfrm>
              <a:off x="6154614" y="1870421"/>
              <a:ext cx="1090247" cy="105068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Rounded Rectangle 37"/>
            <p:cNvSpPr/>
            <p:nvPr/>
          </p:nvSpPr>
          <p:spPr>
            <a:xfrm>
              <a:off x="6166338" y="2133092"/>
              <a:ext cx="1090247" cy="105068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39" name="Group 38"/>
            <p:cNvGrpSpPr/>
            <p:nvPr/>
          </p:nvGrpSpPr>
          <p:grpSpPr>
            <a:xfrm>
              <a:off x="6195646" y="3026169"/>
              <a:ext cx="1002326" cy="133528"/>
              <a:chOff x="3052762" y="3581397"/>
              <a:chExt cx="814390" cy="96840"/>
            </a:xfrm>
          </p:grpSpPr>
          <p:sp>
            <p:nvSpPr>
              <p:cNvPr id="57" name="Rectangle 56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Rectangle 59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40" name="Group 39"/>
            <p:cNvGrpSpPr/>
            <p:nvPr/>
          </p:nvGrpSpPr>
          <p:grpSpPr>
            <a:xfrm>
              <a:off x="6210299" y="3303066"/>
              <a:ext cx="1002326" cy="133528"/>
              <a:chOff x="3052762" y="3581397"/>
              <a:chExt cx="814390" cy="96840"/>
            </a:xfrm>
          </p:grpSpPr>
          <p:sp>
            <p:nvSpPr>
              <p:cNvPr id="53" name="Rectangle 52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Rectangle 53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Rectangle 54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Rectangle 55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41" name="Group 40"/>
            <p:cNvGrpSpPr/>
            <p:nvPr/>
          </p:nvGrpSpPr>
          <p:grpSpPr>
            <a:xfrm>
              <a:off x="6195646" y="3579971"/>
              <a:ext cx="1002326" cy="133528"/>
              <a:chOff x="3052762" y="3581397"/>
              <a:chExt cx="814390" cy="96840"/>
            </a:xfrm>
          </p:grpSpPr>
          <p:sp>
            <p:nvSpPr>
              <p:cNvPr id="49" name="Rectangle 48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42" name="Group 41"/>
            <p:cNvGrpSpPr/>
            <p:nvPr/>
          </p:nvGrpSpPr>
          <p:grpSpPr>
            <a:xfrm>
              <a:off x="6204437" y="3866720"/>
              <a:ext cx="1002326" cy="133528"/>
              <a:chOff x="3052762" y="3581397"/>
              <a:chExt cx="814390" cy="96840"/>
            </a:xfrm>
          </p:grpSpPr>
          <p:sp>
            <p:nvSpPr>
              <p:cNvPr id="45" name="Rectangle 44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Rectangle 47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cxnSp>
          <p:nvCxnSpPr>
            <p:cNvPr id="43" name="Straight Connector 42"/>
            <p:cNvCxnSpPr/>
            <p:nvPr/>
          </p:nvCxnSpPr>
          <p:spPr>
            <a:xfrm>
              <a:off x="7110048" y="609600"/>
              <a:ext cx="0" cy="105068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Rounded Rectangle 43"/>
            <p:cNvSpPr/>
            <p:nvPr/>
          </p:nvSpPr>
          <p:spPr>
            <a:xfrm>
              <a:off x="5948588" y="2312653"/>
              <a:ext cx="147412" cy="32310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7737496" y="3385632"/>
            <a:ext cx="467966" cy="1316502"/>
            <a:chOff x="5948588" y="609600"/>
            <a:chExt cx="1366612" cy="3677394"/>
          </a:xfrm>
        </p:grpSpPr>
        <p:sp>
          <p:nvSpPr>
            <p:cNvPr id="62" name="Rounded Rectangle 61"/>
            <p:cNvSpPr/>
            <p:nvPr/>
          </p:nvSpPr>
          <p:spPr>
            <a:xfrm>
              <a:off x="6096000" y="1660284"/>
              <a:ext cx="1219200" cy="262671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Rounded Rectangle 62"/>
            <p:cNvSpPr/>
            <p:nvPr/>
          </p:nvSpPr>
          <p:spPr>
            <a:xfrm>
              <a:off x="6166338" y="2408896"/>
              <a:ext cx="1078523" cy="420274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Rounded Rectangle 63"/>
            <p:cNvSpPr/>
            <p:nvPr/>
          </p:nvSpPr>
          <p:spPr>
            <a:xfrm>
              <a:off x="6154614" y="1870421"/>
              <a:ext cx="1090247" cy="105068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Rounded Rectangle 64"/>
            <p:cNvSpPr/>
            <p:nvPr/>
          </p:nvSpPr>
          <p:spPr>
            <a:xfrm>
              <a:off x="6166338" y="2133092"/>
              <a:ext cx="1090247" cy="105068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66" name="Group 65"/>
            <p:cNvGrpSpPr/>
            <p:nvPr/>
          </p:nvGrpSpPr>
          <p:grpSpPr>
            <a:xfrm>
              <a:off x="6195646" y="3026169"/>
              <a:ext cx="1002326" cy="133528"/>
              <a:chOff x="3052762" y="3581397"/>
              <a:chExt cx="814390" cy="96840"/>
            </a:xfrm>
          </p:grpSpPr>
          <p:sp>
            <p:nvSpPr>
              <p:cNvPr id="84" name="Rectangle 83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6" name="Rectangle 85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67" name="Group 66"/>
            <p:cNvGrpSpPr/>
            <p:nvPr/>
          </p:nvGrpSpPr>
          <p:grpSpPr>
            <a:xfrm>
              <a:off x="6210299" y="3303066"/>
              <a:ext cx="1002326" cy="133528"/>
              <a:chOff x="3052762" y="3581397"/>
              <a:chExt cx="814390" cy="96840"/>
            </a:xfrm>
          </p:grpSpPr>
          <p:sp>
            <p:nvSpPr>
              <p:cNvPr id="80" name="Rectangle 79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1" name="Rectangle 80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2" name="Rectangle 81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3" name="Rectangle 82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68" name="Group 67"/>
            <p:cNvGrpSpPr/>
            <p:nvPr/>
          </p:nvGrpSpPr>
          <p:grpSpPr>
            <a:xfrm>
              <a:off x="6195646" y="3579971"/>
              <a:ext cx="1002326" cy="133528"/>
              <a:chOff x="3052762" y="3581397"/>
              <a:chExt cx="814390" cy="96840"/>
            </a:xfrm>
          </p:grpSpPr>
          <p:sp>
            <p:nvSpPr>
              <p:cNvPr id="76" name="Rectangle 75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69" name="Group 68"/>
            <p:cNvGrpSpPr/>
            <p:nvPr/>
          </p:nvGrpSpPr>
          <p:grpSpPr>
            <a:xfrm>
              <a:off x="6204437" y="3866720"/>
              <a:ext cx="1002326" cy="133528"/>
              <a:chOff x="3052762" y="3581397"/>
              <a:chExt cx="814390" cy="96840"/>
            </a:xfrm>
          </p:grpSpPr>
          <p:sp>
            <p:nvSpPr>
              <p:cNvPr id="72" name="Rectangle 71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3" name="Rectangle 72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cxnSp>
          <p:nvCxnSpPr>
            <p:cNvPr id="70" name="Straight Connector 69"/>
            <p:cNvCxnSpPr/>
            <p:nvPr/>
          </p:nvCxnSpPr>
          <p:spPr>
            <a:xfrm>
              <a:off x="7110048" y="609600"/>
              <a:ext cx="0" cy="105068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Rounded Rectangle 70"/>
            <p:cNvSpPr/>
            <p:nvPr/>
          </p:nvSpPr>
          <p:spPr>
            <a:xfrm>
              <a:off x="5948588" y="2312653"/>
              <a:ext cx="147412" cy="32310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2" name="TextBox 91"/>
          <p:cNvSpPr txBox="1"/>
          <p:nvPr/>
        </p:nvSpPr>
        <p:spPr>
          <a:xfrm flipH="1">
            <a:off x="769220" y="5943600"/>
            <a:ext cx="295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93" name="TextBox 92"/>
          <p:cNvSpPr txBox="1"/>
          <p:nvPr/>
        </p:nvSpPr>
        <p:spPr>
          <a:xfrm flipH="1">
            <a:off x="1931439" y="4002498"/>
            <a:ext cx="382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94" name="TextBox 93"/>
          <p:cNvSpPr txBox="1"/>
          <p:nvPr/>
        </p:nvSpPr>
        <p:spPr>
          <a:xfrm flipH="1">
            <a:off x="7857220" y="4739035"/>
            <a:ext cx="382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</a:p>
        </p:txBody>
      </p:sp>
      <p:pic>
        <p:nvPicPr>
          <p:cNvPr id="11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8692" y="1784587"/>
            <a:ext cx="1143000" cy="23739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13" name="Group 112"/>
          <p:cNvGrpSpPr/>
          <p:nvPr/>
        </p:nvGrpSpPr>
        <p:grpSpPr>
          <a:xfrm flipV="1">
            <a:off x="4953000" y="2197728"/>
            <a:ext cx="2834974" cy="1289969"/>
            <a:chOff x="3096957" y="3429000"/>
            <a:chExt cx="3352681" cy="914400"/>
          </a:xfrm>
        </p:grpSpPr>
        <p:cxnSp>
          <p:nvCxnSpPr>
            <p:cNvPr id="114" name="Straight Connector 113"/>
            <p:cNvCxnSpPr/>
            <p:nvPr/>
          </p:nvCxnSpPr>
          <p:spPr>
            <a:xfrm flipV="1">
              <a:off x="3096957" y="3657600"/>
              <a:ext cx="1856043" cy="6858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 flipV="1">
              <a:off x="4582094" y="3657599"/>
              <a:ext cx="370906" cy="4572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 flipV="1">
              <a:off x="4593595" y="3429000"/>
              <a:ext cx="1856043" cy="6858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7" name="Group 116"/>
          <p:cNvGrpSpPr/>
          <p:nvPr/>
        </p:nvGrpSpPr>
        <p:grpSpPr>
          <a:xfrm rot="20310967">
            <a:off x="796130" y="2947122"/>
            <a:ext cx="4261966" cy="1582697"/>
            <a:chOff x="3096957" y="3429000"/>
            <a:chExt cx="3352681" cy="914400"/>
          </a:xfrm>
        </p:grpSpPr>
        <p:cxnSp>
          <p:nvCxnSpPr>
            <p:cNvPr id="118" name="Straight Connector 117"/>
            <p:cNvCxnSpPr/>
            <p:nvPr/>
          </p:nvCxnSpPr>
          <p:spPr>
            <a:xfrm flipV="1">
              <a:off x="3096957" y="3657600"/>
              <a:ext cx="1856043" cy="68580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 flipV="1">
              <a:off x="4582093" y="3657600"/>
              <a:ext cx="370907" cy="45720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flipV="1">
              <a:off x="4593595" y="3429000"/>
              <a:ext cx="1856043" cy="68580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1" name="Group 120"/>
          <p:cNvGrpSpPr/>
          <p:nvPr/>
        </p:nvGrpSpPr>
        <p:grpSpPr>
          <a:xfrm>
            <a:off x="2417680" y="2203375"/>
            <a:ext cx="2163592" cy="647766"/>
            <a:chOff x="3096957" y="3429000"/>
            <a:chExt cx="3352681" cy="914400"/>
          </a:xfrm>
        </p:grpSpPr>
        <p:cxnSp>
          <p:nvCxnSpPr>
            <p:cNvPr id="122" name="Straight Connector 121"/>
            <p:cNvCxnSpPr/>
            <p:nvPr/>
          </p:nvCxnSpPr>
          <p:spPr>
            <a:xfrm flipV="1">
              <a:off x="3096957" y="3657600"/>
              <a:ext cx="1856043" cy="6858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 flipV="1">
              <a:off x="4582093" y="3657600"/>
              <a:ext cx="370907" cy="4572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 flipV="1">
              <a:off x="4593595" y="3429000"/>
              <a:ext cx="1856043" cy="6858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8" name="TextBox 87"/>
          <p:cNvSpPr txBox="1"/>
          <p:nvPr/>
        </p:nvSpPr>
        <p:spPr>
          <a:xfrm>
            <a:off x="1142321" y="5355811"/>
            <a:ext cx="15456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 transmits on</a:t>
            </a:r>
          </a:p>
          <a:p>
            <a:r>
              <a:rPr lang="en-US" dirty="0">
                <a:solidFill>
                  <a:srgbClr val="00B050"/>
                </a:solidFill>
              </a:rPr>
              <a:t>144.550 MHz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3097262" y="4138870"/>
            <a:ext cx="35442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PL Tone Activates Repeater.</a:t>
            </a:r>
          </a:p>
          <a:p>
            <a:r>
              <a:rPr lang="en-US" dirty="0"/>
              <a:t>Repeater receives on </a:t>
            </a:r>
            <a:r>
              <a:rPr lang="en-US" dirty="0">
                <a:solidFill>
                  <a:srgbClr val="00B050"/>
                </a:solidFill>
              </a:rPr>
              <a:t>144.550 MHz</a:t>
            </a:r>
          </a:p>
          <a:p>
            <a:r>
              <a:rPr lang="en-US" dirty="0"/>
              <a:t>and retransmits on </a:t>
            </a:r>
            <a:r>
              <a:rPr lang="en-US" dirty="0">
                <a:solidFill>
                  <a:srgbClr val="FF0000"/>
                </a:solidFill>
              </a:rPr>
              <a:t>145.150 MHz</a:t>
            </a:r>
          </a:p>
          <a:p>
            <a:r>
              <a:rPr lang="en-US" dirty="0"/>
              <a:t>             (offset of -600KHZ)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369719" y="2604243"/>
            <a:ext cx="14249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 receives on</a:t>
            </a:r>
          </a:p>
          <a:p>
            <a:r>
              <a:rPr lang="en-US" dirty="0">
                <a:solidFill>
                  <a:srgbClr val="FF0000"/>
                </a:solidFill>
              </a:rPr>
              <a:t>145.150 MHz</a:t>
            </a:r>
          </a:p>
        </p:txBody>
      </p:sp>
      <p:sp>
        <p:nvSpPr>
          <p:cNvPr id="112" name="TextBox 111"/>
          <p:cNvSpPr txBox="1"/>
          <p:nvPr/>
        </p:nvSpPr>
        <p:spPr>
          <a:xfrm>
            <a:off x="7528208" y="2352741"/>
            <a:ext cx="14233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 receives on</a:t>
            </a:r>
          </a:p>
          <a:p>
            <a:r>
              <a:rPr lang="en-US" dirty="0">
                <a:solidFill>
                  <a:srgbClr val="FF0000"/>
                </a:solidFill>
              </a:rPr>
              <a:t>145.150 MHz</a:t>
            </a:r>
          </a:p>
        </p:txBody>
      </p:sp>
      <p:sp>
        <p:nvSpPr>
          <p:cNvPr id="89" name="Rectangle 88"/>
          <p:cNvSpPr/>
          <p:nvPr/>
        </p:nvSpPr>
        <p:spPr>
          <a:xfrm>
            <a:off x="2911378" y="5370958"/>
            <a:ext cx="582652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The PL tone is needed to access the repeater. This           prevents spurious signals from activating the repeater.</a:t>
            </a:r>
          </a:p>
          <a:p>
            <a:r>
              <a:rPr lang="en-US" b="1" dirty="0"/>
              <a:t>Frequency assignments and tones are managed by a volunteer frequency coordinator selected by local operators.</a:t>
            </a:r>
          </a:p>
        </p:txBody>
      </p:sp>
      <p:sp>
        <p:nvSpPr>
          <p:cNvPr id="90" name="Rectangle 89"/>
          <p:cNvSpPr/>
          <p:nvPr/>
        </p:nvSpPr>
        <p:spPr>
          <a:xfrm>
            <a:off x="1174459" y="5868164"/>
            <a:ext cx="14093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(PL 131.8 Hz)</a:t>
            </a:r>
          </a:p>
        </p:txBody>
      </p:sp>
      <p:sp>
        <p:nvSpPr>
          <p:cNvPr id="126" name="Rectangle 125"/>
          <p:cNvSpPr/>
          <p:nvPr/>
        </p:nvSpPr>
        <p:spPr>
          <a:xfrm>
            <a:off x="417652" y="3175345"/>
            <a:ext cx="14093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(PL 131.8 Hz)</a:t>
            </a:r>
          </a:p>
        </p:txBody>
      </p:sp>
      <p:sp>
        <p:nvSpPr>
          <p:cNvPr id="127" name="Rectangle 126"/>
          <p:cNvSpPr/>
          <p:nvPr/>
        </p:nvSpPr>
        <p:spPr>
          <a:xfrm>
            <a:off x="7568439" y="2886600"/>
            <a:ext cx="14093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(PL 131.8 Hz)</a:t>
            </a:r>
          </a:p>
        </p:txBody>
      </p:sp>
    </p:spTree>
    <p:extLst>
      <p:ext uri="{BB962C8B-B14F-4D97-AF65-F5344CB8AC3E}">
        <p14:creationId xmlns:p14="http://schemas.microsoft.com/office/powerpoint/2010/main" val="742226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u="sng" dirty="0"/>
              <a:t>Linking Repeaters</a:t>
            </a:r>
            <a:br>
              <a:rPr lang="en-US" dirty="0"/>
            </a:br>
            <a:r>
              <a:rPr lang="en-US" dirty="0"/>
              <a:t>Increase Range Even More</a:t>
            </a:r>
            <a:endParaRPr lang="en-US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9BD50-A1F2-4514-8D33-35552AB39AD2}" type="datetime1">
              <a:rPr lang="en-US" smtClean="0"/>
              <a:t>12/4/22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OBRA Training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160D7-F0F0-42E0-B8E5-A9C6CD958EE4}" type="slidenum">
              <a:rPr lang="en-US" smtClean="0"/>
              <a:t>7</a:t>
            </a:fld>
            <a:endParaRPr lang="en-US" dirty="0"/>
          </a:p>
        </p:txBody>
      </p:sp>
      <p:grpSp>
        <p:nvGrpSpPr>
          <p:cNvPr id="26" name="Group 25"/>
          <p:cNvGrpSpPr/>
          <p:nvPr/>
        </p:nvGrpSpPr>
        <p:grpSpPr>
          <a:xfrm>
            <a:off x="561041" y="2100790"/>
            <a:ext cx="3151850" cy="2243186"/>
            <a:chOff x="639765" y="2688260"/>
            <a:chExt cx="3151850" cy="2243186"/>
          </a:xfrm>
        </p:grpSpPr>
        <p:grpSp>
          <p:nvGrpSpPr>
            <p:cNvPr id="14" name="Group 13"/>
            <p:cNvGrpSpPr/>
            <p:nvPr/>
          </p:nvGrpSpPr>
          <p:grpSpPr>
            <a:xfrm>
              <a:off x="672993" y="2688260"/>
              <a:ext cx="3076192" cy="1862539"/>
              <a:chOff x="672993" y="2688260"/>
              <a:chExt cx="3076192" cy="1862539"/>
            </a:xfrm>
          </p:grpSpPr>
          <p:pic>
            <p:nvPicPr>
              <p:cNvPr id="9" name="Picture 3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20354" y="2688260"/>
                <a:ext cx="558170" cy="125951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grpSp>
            <p:nvGrpSpPr>
              <p:cNvPr id="3" name="Group 2"/>
              <p:cNvGrpSpPr/>
              <p:nvPr/>
            </p:nvGrpSpPr>
            <p:grpSpPr>
              <a:xfrm>
                <a:off x="672993" y="3446984"/>
                <a:ext cx="1011043" cy="904626"/>
                <a:chOff x="4183730" y="1840493"/>
                <a:chExt cx="1011043" cy="904626"/>
              </a:xfrm>
            </p:grpSpPr>
            <p:grpSp>
              <p:nvGrpSpPr>
                <p:cNvPr id="136" name="Group 135"/>
                <p:cNvGrpSpPr/>
                <p:nvPr/>
              </p:nvGrpSpPr>
              <p:grpSpPr>
                <a:xfrm>
                  <a:off x="4183730" y="1840493"/>
                  <a:ext cx="241773" cy="702135"/>
                  <a:chOff x="5948588" y="609600"/>
                  <a:chExt cx="1366612" cy="3677394"/>
                </a:xfrm>
              </p:grpSpPr>
              <p:sp>
                <p:nvSpPr>
                  <p:cNvPr id="137" name="Rounded Rectangle 136"/>
                  <p:cNvSpPr/>
                  <p:nvPr/>
                </p:nvSpPr>
                <p:spPr>
                  <a:xfrm>
                    <a:off x="6096000" y="1660284"/>
                    <a:ext cx="1219200" cy="2626710"/>
                  </a:xfrm>
                  <a:prstGeom prst="round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38" name="Rounded Rectangle 137"/>
                  <p:cNvSpPr/>
                  <p:nvPr/>
                </p:nvSpPr>
                <p:spPr>
                  <a:xfrm>
                    <a:off x="6166338" y="2408896"/>
                    <a:ext cx="1078523" cy="420274"/>
                  </a:xfrm>
                  <a:prstGeom prst="roundRect">
                    <a:avLst/>
                  </a:prstGeom>
                  <a:solidFill>
                    <a:schemeClr val="tx2">
                      <a:lumMod val="20000"/>
                      <a:lumOff val="80000"/>
                    </a:schemeClr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39" name="Rounded Rectangle 138"/>
                  <p:cNvSpPr/>
                  <p:nvPr/>
                </p:nvSpPr>
                <p:spPr>
                  <a:xfrm>
                    <a:off x="6154614" y="1870421"/>
                    <a:ext cx="1090247" cy="105068"/>
                  </a:xfrm>
                  <a:prstGeom prst="roundRect">
                    <a:avLst/>
                  </a:prstGeom>
                  <a:solidFill>
                    <a:schemeClr val="tx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40" name="Rounded Rectangle 139"/>
                  <p:cNvSpPr/>
                  <p:nvPr/>
                </p:nvSpPr>
                <p:spPr>
                  <a:xfrm>
                    <a:off x="6166338" y="2133092"/>
                    <a:ext cx="1090247" cy="105068"/>
                  </a:xfrm>
                  <a:prstGeom prst="roundRect">
                    <a:avLst/>
                  </a:prstGeom>
                  <a:solidFill>
                    <a:schemeClr val="tx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grpSp>
                <p:nvGrpSpPr>
                  <p:cNvPr id="141" name="Group 140"/>
                  <p:cNvGrpSpPr/>
                  <p:nvPr/>
                </p:nvGrpSpPr>
                <p:grpSpPr>
                  <a:xfrm>
                    <a:off x="6195646" y="3026169"/>
                    <a:ext cx="1002326" cy="133528"/>
                    <a:chOff x="3052762" y="3581397"/>
                    <a:chExt cx="814390" cy="96840"/>
                  </a:xfrm>
                </p:grpSpPr>
                <p:sp>
                  <p:nvSpPr>
                    <p:cNvPr id="159" name="Rectangle 158"/>
                    <p:cNvSpPr/>
                    <p:nvPr/>
                  </p:nvSpPr>
                  <p:spPr>
                    <a:xfrm>
                      <a:off x="3052762" y="3581398"/>
                      <a:ext cx="142876" cy="96837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60" name="Rectangle 159"/>
                    <p:cNvSpPr/>
                    <p:nvPr/>
                  </p:nvSpPr>
                  <p:spPr>
                    <a:xfrm>
                      <a:off x="3286121" y="3581400"/>
                      <a:ext cx="142876" cy="96837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61" name="Rectangle 160"/>
                    <p:cNvSpPr/>
                    <p:nvPr/>
                  </p:nvSpPr>
                  <p:spPr>
                    <a:xfrm>
                      <a:off x="3505200" y="3581397"/>
                      <a:ext cx="142876" cy="96837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62" name="Rectangle 161"/>
                    <p:cNvSpPr/>
                    <p:nvPr/>
                  </p:nvSpPr>
                  <p:spPr>
                    <a:xfrm>
                      <a:off x="3724276" y="3581399"/>
                      <a:ext cx="142876" cy="96837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  <p:grpSp>
                <p:nvGrpSpPr>
                  <p:cNvPr id="142" name="Group 141"/>
                  <p:cNvGrpSpPr/>
                  <p:nvPr/>
                </p:nvGrpSpPr>
                <p:grpSpPr>
                  <a:xfrm>
                    <a:off x="6210299" y="3303066"/>
                    <a:ext cx="1002326" cy="133528"/>
                    <a:chOff x="3052762" y="3581397"/>
                    <a:chExt cx="814390" cy="96840"/>
                  </a:xfrm>
                </p:grpSpPr>
                <p:sp>
                  <p:nvSpPr>
                    <p:cNvPr id="155" name="Rectangle 154"/>
                    <p:cNvSpPr/>
                    <p:nvPr/>
                  </p:nvSpPr>
                  <p:spPr>
                    <a:xfrm>
                      <a:off x="3052762" y="3581398"/>
                      <a:ext cx="142876" cy="96837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56" name="Rectangle 155"/>
                    <p:cNvSpPr/>
                    <p:nvPr/>
                  </p:nvSpPr>
                  <p:spPr>
                    <a:xfrm>
                      <a:off x="3286121" y="3581400"/>
                      <a:ext cx="142876" cy="96837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57" name="Rectangle 156"/>
                    <p:cNvSpPr/>
                    <p:nvPr/>
                  </p:nvSpPr>
                  <p:spPr>
                    <a:xfrm>
                      <a:off x="3505200" y="3581397"/>
                      <a:ext cx="142876" cy="96837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58" name="Rectangle 157"/>
                    <p:cNvSpPr/>
                    <p:nvPr/>
                  </p:nvSpPr>
                  <p:spPr>
                    <a:xfrm>
                      <a:off x="3724276" y="3581399"/>
                      <a:ext cx="142876" cy="96837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  <p:grpSp>
                <p:nvGrpSpPr>
                  <p:cNvPr id="143" name="Group 142"/>
                  <p:cNvGrpSpPr/>
                  <p:nvPr/>
                </p:nvGrpSpPr>
                <p:grpSpPr>
                  <a:xfrm>
                    <a:off x="6195646" y="3579971"/>
                    <a:ext cx="1002326" cy="133528"/>
                    <a:chOff x="3052762" y="3581397"/>
                    <a:chExt cx="814390" cy="96840"/>
                  </a:xfrm>
                </p:grpSpPr>
                <p:sp>
                  <p:nvSpPr>
                    <p:cNvPr id="151" name="Rectangle 150"/>
                    <p:cNvSpPr/>
                    <p:nvPr/>
                  </p:nvSpPr>
                  <p:spPr>
                    <a:xfrm>
                      <a:off x="3052762" y="3581398"/>
                      <a:ext cx="142876" cy="96837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52" name="Rectangle 151"/>
                    <p:cNvSpPr/>
                    <p:nvPr/>
                  </p:nvSpPr>
                  <p:spPr>
                    <a:xfrm>
                      <a:off x="3286121" y="3581400"/>
                      <a:ext cx="142876" cy="96837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53" name="Rectangle 152"/>
                    <p:cNvSpPr/>
                    <p:nvPr/>
                  </p:nvSpPr>
                  <p:spPr>
                    <a:xfrm>
                      <a:off x="3505200" y="3581397"/>
                      <a:ext cx="142876" cy="96837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54" name="Rectangle 153"/>
                    <p:cNvSpPr/>
                    <p:nvPr/>
                  </p:nvSpPr>
                  <p:spPr>
                    <a:xfrm>
                      <a:off x="3724276" y="3581399"/>
                      <a:ext cx="142876" cy="96837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  <p:grpSp>
                <p:nvGrpSpPr>
                  <p:cNvPr id="144" name="Group 143"/>
                  <p:cNvGrpSpPr/>
                  <p:nvPr/>
                </p:nvGrpSpPr>
                <p:grpSpPr>
                  <a:xfrm>
                    <a:off x="6204437" y="3866720"/>
                    <a:ext cx="1002326" cy="133528"/>
                    <a:chOff x="3052762" y="3581397"/>
                    <a:chExt cx="814390" cy="96840"/>
                  </a:xfrm>
                </p:grpSpPr>
                <p:sp>
                  <p:nvSpPr>
                    <p:cNvPr id="147" name="Rectangle 146"/>
                    <p:cNvSpPr/>
                    <p:nvPr/>
                  </p:nvSpPr>
                  <p:spPr>
                    <a:xfrm>
                      <a:off x="3052762" y="3581398"/>
                      <a:ext cx="142876" cy="96837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48" name="Rectangle 147"/>
                    <p:cNvSpPr/>
                    <p:nvPr/>
                  </p:nvSpPr>
                  <p:spPr>
                    <a:xfrm>
                      <a:off x="3286121" y="3581400"/>
                      <a:ext cx="142876" cy="96837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49" name="Rectangle 148"/>
                    <p:cNvSpPr/>
                    <p:nvPr/>
                  </p:nvSpPr>
                  <p:spPr>
                    <a:xfrm>
                      <a:off x="3505200" y="3581397"/>
                      <a:ext cx="142876" cy="96837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50" name="Rectangle 149"/>
                    <p:cNvSpPr/>
                    <p:nvPr/>
                  </p:nvSpPr>
                  <p:spPr>
                    <a:xfrm>
                      <a:off x="3724276" y="3581399"/>
                      <a:ext cx="142876" cy="96837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  <p:cxnSp>
                <p:nvCxnSpPr>
                  <p:cNvPr id="145" name="Straight Connector 144"/>
                  <p:cNvCxnSpPr/>
                  <p:nvPr/>
                </p:nvCxnSpPr>
                <p:spPr>
                  <a:xfrm>
                    <a:off x="7110048" y="609600"/>
                    <a:ext cx="0" cy="1050684"/>
                  </a:xfrm>
                  <a:prstGeom prst="line">
                    <a:avLst/>
                  </a:prstGeom>
                  <a:ln w="571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46" name="Rounded Rectangle 145"/>
                  <p:cNvSpPr/>
                  <p:nvPr/>
                </p:nvSpPr>
                <p:spPr>
                  <a:xfrm>
                    <a:off x="5948588" y="2312653"/>
                    <a:ext cx="147412" cy="323106"/>
                  </a:xfrm>
                  <a:prstGeom prst="round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  <p:grpSp>
              <p:nvGrpSpPr>
                <p:cNvPr id="190" name="Group 189"/>
                <p:cNvGrpSpPr/>
                <p:nvPr/>
              </p:nvGrpSpPr>
              <p:grpSpPr>
                <a:xfrm>
                  <a:off x="4953000" y="2042984"/>
                  <a:ext cx="241773" cy="702135"/>
                  <a:chOff x="5948588" y="609600"/>
                  <a:chExt cx="1366612" cy="3677394"/>
                </a:xfrm>
              </p:grpSpPr>
              <p:sp>
                <p:nvSpPr>
                  <p:cNvPr id="191" name="Rounded Rectangle 190"/>
                  <p:cNvSpPr/>
                  <p:nvPr/>
                </p:nvSpPr>
                <p:spPr>
                  <a:xfrm>
                    <a:off x="6096000" y="1660284"/>
                    <a:ext cx="1219200" cy="2626710"/>
                  </a:xfrm>
                  <a:prstGeom prst="round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92" name="Rounded Rectangle 191"/>
                  <p:cNvSpPr/>
                  <p:nvPr/>
                </p:nvSpPr>
                <p:spPr>
                  <a:xfrm>
                    <a:off x="6166338" y="2408896"/>
                    <a:ext cx="1078523" cy="420274"/>
                  </a:xfrm>
                  <a:prstGeom prst="roundRect">
                    <a:avLst/>
                  </a:prstGeom>
                  <a:solidFill>
                    <a:schemeClr val="tx2">
                      <a:lumMod val="20000"/>
                      <a:lumOff val="80000"/>
                    </a:schemeClr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93" name="Rounded Rectangle 192"/>
                  <p:cNvSpPr/>
                  <p:nvPr/>
                </p:nvSpPr>
                <p:spPr>
                  <a:xfrm>
                    <a:off x="6154614" y="1870421"/>
                    <a:ext cx="1090247" cy="105068"/>
                  </a:xfrm>
                  <a:prstGeom prst="roundRect">
                    <a:avLst/>
                  </a:prstGeom>
                  <a:solidFill>
                    <a:schemeClr val="tx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94" name="Rounded Rectangle 193"/>
                  <p:cNvSpPr/>
                  <p:nvPr/>
                </p:nvSpPr>
                <p:spPr>
                  <a:xfrm>
                    <a:off x="6166338" y="2133092"/>
                    <a:ext cx="1090247" cy="105068"/>
                  </a:xfrm>
                  <a:prstGeom prst="roundRect">
                    <a:avLst/>
                  </a:prstGeom>
                  <a:solidFill>
                    <a:schemeClr val="tx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grpSp>
                <p:nvGrpSpPr>
                  <p:cNvPr id="195" name="Group 194"/>
                  <p:cNvGrpSpPr/>
                  <p:nvPr/>
                </p:nvGrpSpPr>
                <p:grpSpPr>
                  <a:xfrm>
                    <a:off x="6195646" y="3026169"/>
                    <a:ext cx="1002326" cy="133528"/>
                    <a:chOff x="3052762" y="3581397"/>
                    <a:chExt cx="814390" cy="96840"/>
                  </a:xfrm>
                </p:grpSpPr>
                <p:sp>
                  <p:nvSpPr>
                    <p:cNvPr id="213" name="Rectangle 212"/>
                    <p:cNvSpPr/>
                    <p:nvPr/>
                  </p:nvSpPr>
                  <p:spPr>
                    <a:xfrm>
                      <a:off x="3052762" y="3581398"/>
                      <a:ext cx="142876" cy="96837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214" name="Rectangle 213"/>
                    <p:cNvSpPr/>
                    <p:nvPr/>
                  </p:nvSpPr>
                  <p:spPr>
                    <a:xfrm>
                      <a:off x="3286121" y="3581400"/>
                      <a:ext cx="142876" cy="96837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215" name="Rectangle 214"/>
                    <p:cNvSpPr/>
                    <p:nvPr/>
                  </p:nvSpPr>
                  <p:spPr>
                    <a:xfrm>
                      <a:off x="3505200" y="3581397"/>
                      <a:ext cx="142876" cy="96837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216" name="Rectangle 215"/>
                    <p:cNvSpPr/>
                    <p:nvPr/>
                  </p:nvSpPr>
                  <p:spPr>
                    <a:xfrm>
                      <a:off x="3724276" y="3581399"/>
                      <a:ext cx="142876" cy="96837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  <p:grpSp>
                <p:nvGrpSpPr>
                  <p:cNvPr id="196" name="Group 195"/>
                  <p:cNvGrpSpPr/>
                  <p:nvPr/>
                </p:nvGrpSpPr>
                <p:grpSpPr>
                  <a:xfrm>
                    <a:off x="6210299" y="3303066"/>
                    <a:ext cx="1002326" cy="133528"/>
                    <a:chOff x="3052762" y="3581397"/>
                    <a:chExt cx="814390" cy="96840"/>
                  </a:xfrm>
                </p:grpSpPr>
                <p:sp>
                  <p:nvSpPr>
                    <p:cNvPr id="209" name="Rectangle 208"/>
                    <p:cNvSpPr/>
                    <p:nvPr/>
                  </p:nvSpPr>
                  <p:spPr>
                    <a:xfrm>
                      <a:off x="3052762" y="3581398"/>
                      <a:ext cx="142876" cy="96837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210" name="Rectangle 209"/>
                    <p:cNvSpPr/>
                    <p:nvPr/>
                  </p:nvSpPr>
                  <p:spPr>
                    <a:xfrm>
                      <a:off x="3286121" y="3581400"/>
                      <a:ext cx="142876" cy="96837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211" name="Rectangle 210"/>
                    <p:cNvSpPr/>
                    <p:nvPr/>
                  </p:nvSpPr>
                  <p:spPr>
                    <a:xfrm>
                      <a:off x="3505200" y="3581397"/>
                      <a:ext cx="142876" cy="96837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212" name="Rectangle 211"/>
                    <p:cNvSpPr/>
                    <p:nvPr/>
                  </p:nvSpPr>
                  <p:spPr>
                    <a:xfrm>
                      <a:off x="3724276" y="3581399"/>
                      <a:ext cx="142876" cy="96837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  <p:grpSp>
                <p:nvGrpSpPr>
                  <p:cNvPr id="197" name="Group 196"/>
                  <p:cNvGrpSpPr/>
                  <p:nvPr/>
                </p:nvGrpSpPr>
                <p:grpSpPr>
                  <a:xfrm>
                    <a:off x="6195646" y="3579971"/>
                    <a:ext cx="1002326" cy="133528"/>
                    <a:chOff x="3052762" y="3581397"/>
                    <a:chExt cx="814390" cy="96840"/>
                  </a:xfrm>
                </p:grpSpPr>
                <p:sp>
                  <p:nvSpPr>
                    <p:cNvPr id="205" name="Rectangle 204"/>
                    <p:cNvSpPr/>
                    <p:nvPr/>
                  </p:nvSpPr>
                  <p:spPr>
                    <a:xfrm>
                      <a:off x="3052762" y="3581398"/>
                      <a:ext cx="142876" cy="96837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206" name="Rectangle 205"/>
                    <p:cNvSpPr/>
                    <p:nvPr/>
                  </p:nvSpPr>
                  <p:spPr>
                    <a:xfrm>
                      <a:off x="3286121" y="3581400"/>
                      <a:ext cx="142876" cy="96837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207" name="Rectangle 206"/>
                    <p:cNvSpPr/>
                    <p:nvPr/>
                  </p:nvSpPr>
                  <p:spPr>
                    <a:xfrm>
                      <a:off x="3505200" y="3581397"/>
                      <a:ext cx="142876" cy="96837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208" name="Rectangle 207"/>
                    <p:cNvSpPr/>
                    <p:nvPr/>
                  </p:nvSpPr>
                  <p:spPr>
                    <a:xfrm>
                      <a:off x="3724276" y="3581399"/>
                      <a:ext cx="142876" cy="96837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  <p:grpSp>
                <p:nvGrpSpPr>
                  <p:cNvPr id="198" name="Group 197"/>
                  <p:cNvGrpSpPr/>
                  <p:nvPr/>
                </p:nvGrpSpPr>
                <p:grpSpPr>
                  <a:xfrm>
                    <a:off x="6204437" y="3866720"/>
                    <a:ext cx="1002326" cy="133528"/>
                    <a:chOff x="3052762" y="3581397"/>
                    <a:chExt cx="814390" cy="96840"/>
                  </a:xfrm>
                </p:grpSpPr>
                <p:sp>
                  <p:nvSpPr>
                    <p:cNvPr id="201" name="Rectangle 200"/>
                    <p:cNvSpPr/>
                    <p:nvPr/>
                  </p:nvSpPr>
                  <p:spPr>
                    <a:xfrm>
                      <a:off x="3052762" y="3581398"/>
                      <a:ext cx="142876" cy="96837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202" name="Rectangle 201"/>
                    <p:cNvSpPr/>
                    <p:nvPr/>
                  </p:nvSpPr>
                  <p:spPr>
                    <a:xfrm>
                      <a:off x="3286121" y="3581400"/>
                      <a:ext cx="142876" cy="96837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203" name="Rectangle 202"/>
                    <p:cNvSpPr/>
                    <p:nvPr/>
                  </p:nvSpPr>
                  <p:spPr>
                    <a:xfrm>
                      <a:off x="3505200" y="3581397"/>
                      <a:ext cx="142876" cy="96837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204" name="Rectangle 203"/>
                    <p:cNvSpPr/>
                    <p:nvPr/>
                  </p:nvSpPr>
                  <p:spPr>
                    <a:xfrm>
                      <a:off x="3724276" y="3581399"/>
                      <a:ext cx="142876" cy="96837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  <p:cxnSp>
                <p:nvCxnSpPr>
                  <p:cNvPr id="199" name="Straight Connector 198"/>
                  <p:cNvCxnSpPr/>
                  <p:nvPr/>
                </p:nvCxnSpPr>
                <p:spPr>
                  <a:xfrm>
                    <a:off x="7110048" y="609600"/>
                    <a:ext cx="0" cy="1050684"/>
                  </a:xfrm>
                  <a:prstGeom prst="line">
                    <a:avLst/>
                  </a:prstGeom>
                  <a:ln w="571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00" name="Rounded Rectangle 199"/>
                  <p:cNvSpPr/>
                  <p:nvPr/>
                </p:nvSpPr>
                <p:spPr>
                  <a:xfrm>
                    <a:off x="5948588" y="2312653"/>
                    <a:ext cx="147412" cy="323106"/>
                  </a:xfrm>
                  <a:prstGeom prst="round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</p:grpSp>
          <p:grpSp>
            <p:nvGrpSpPr>
              <p:cNvPr id="431" name="Group 430"/>
              <p:cNvGrpSpPr/>
              <p:nvPr/>
            </p:nvGrpSpPr>
            <p:grpSpPr>
              <a:xfrm>
                <a:off x="3507412" y="3848664"/>
                <a:ext cx="241773" cy="702135"/>
                <a:chOff x="5948588" y="609600"/>
                <a:chExt cx="1366612" cy="3677394"/>
              </a:xfrm>
            </p:grpSpPr>
            <p:sp>
              <p:nvSpPr>
                <p:cNvPr id="433" name="Rounded Rectangle 432"/>
                <p:cNvSpPr/>
                <p:nvPr/>
              </p:nvSpPr>
              <p:spPr>
                <a:xfrm>
                  <a:off x="6096000" y="1660284"/>
                  <a:ext cx="1219200" cy="2626710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434" name="Rounded Rectangle 433"/>
                <p:cNvSpPr/>
                <p:nvPr/>
              </p:nvSpPr>
              <p:spPr>
                <a:xfrm>
                  <a:off x="6166338" y="2408896"/>
                  <a:ext cx="1078523" cy="420274"/>
                </a:xfrm>
                <a:prstGeom prst="roundRect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435" name="Rounded Rectangle 434"/>
                <p:cNvSpPr/>
                <p:nvPr/>
              </p:nvSpPr>
              <p:spPr>
                <a:xfrm>
                  <a:off x="6154614" y="1870421"/>
                  <a:ext cx="1090247" cy="105068"/>
                </a:xfrm>
                <a:prstGeom prst="roundRect">
                  <a:avLst/>
                </a:prstGeom>
                <a:solidFill>
                  <a:schemeClr val="tx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436" name="Rounded Rectangle 435"/>
                <p:cNvSpPr/>
                <p:nvPr/>
              </p:nvSpPr>
              <p:spPr>
                <a:xfrm>
                  <a:off x="6166338" y="2133092"/>
                  <a:ext cx="1090247" cy="105068"/>
                </a:xfrm>
                <a:prstGeom prst="roundRect">
                  <a:avLst/>
                </a:prstGeom>
                <a:solidFill>
                  <a:schemeClr val="tx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grpSp>
              <p:nvGrpSpPr>
                <p:cNvPr id="437" name="Group 436"/>
                <p:cNvGrpSpPr/>
                <p:nvPr/>
              </p:nvGrpSpPr>
              <p:grpSpPr>
                <a:xfrm>
                  <a:off x="6195646" y="3026169"/>
                  <a:ext cx="1002326" cy="133528"/>
                  <a:chOff x="3052762" y="3581397"/>
                  <a:chExt cx="814390" cy="96840"/>
                </a:xfrm>
              </p:grpSpPr>
              <p:sp>
                <p:nvSpPr>
                  <p:cNvPr id="455" name="Rectangle 454"/>
                  <p:cNvSpPr/>
                  <p:nvPr/>
                </p:nvSpPr>
                <p:spPr>
                  <a:xfrm>
                    <a:off x="3052762" y="3581398"/>
                    <a:ext cx="142876" cy="96837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456" name="Rectangle 455"/>
                  <p:cNvSpPr/>
                  <p:nvPr/>
                </p:nvSpPr>
                <p:spPr>
                  <a:xfrm>
                    <a:off x="3286121" y="3581400"/>
                    <a:ext cx="142876" cy="96837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457" name="Rectangle 456"/>
                  <p:cNvSpPr/>
                  <p:nvPr/>
                </p:nvSpPr>
                <p:spPr>
                  <a:xfrm>
                    <a:off x="3505200" y="3581397"/>
                    <a:ext cx="142876" cy="96837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458" name="Rectangle 457"/>
                  <p:cNvSpPr/>
                  <p:nvPr/>
                </p:nvSpPr>
                <p:spPr>
                  <a:xfrm>
                    <a:off x="3724276" y="3581399"/>
                    <a:ext cx="142876" cy="96837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  <p:grpSp>
              <p:nvGrpSpPr>
                <p:cNvPr id="438" name="Group 437"/>
                <p:cNvGrpSpPr/>
                <p:nvPr/>
              </p:nvGrpSpPr>
              <p:grpSpPr>
                <a:xfrm>
                  <a:off x="6210299" y="3303066"/>
                  <a:ext cx="1002326" cy="133528"/>
                  <a:chOff x="3052762" y="3581397"/>
                  <a:chExt cx="814390" cy="96840"/>
                </a:xfrm>
              </p:grpSpPr>
              <p:sp>
                <p:nvSpPr>
                  <p:cNvPr id="451" name="Rectangle 450"/>
                  <p:cNvSpPr/>
                  <p:nvPr/>
                </p:nvSpPr>
                <p:spPr>
                  <a:xfrm>
                    <a:off x="3052762" y="3581398"/>
                    <a:ext cx="142876" cy="96837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452" name="Rectangle 451"/>
                  <p:cNvSpPr/>
                  <p:nvPr/>
                </p:nvSpPr>
                <p:spPr>
                  <a:xfrm>
                    <a:off x="3286121" y="3581400"/>
                    <a:ext cx="142876" cy="96837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453" name="Rectangle 452"/>
                  <p:cNvSpPr/>
                  <p:nvPr/>
                </p:nvSpPr>
                <p:spPr>
                  <a:xfrm>
                    <a:off x="3505200" y="3581397"/>
                    <a:ext cx="142876" cy="96837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454" name="Rectangle 453"/>
                  <p:cNvSpPr/>
                  <p:nvPr/>
                </p:nvSpPr>
                <p:spPr>
                  <a:xfrm>
                    <a:off x="3724276" y="3581399"/>
                    <a:ext cx="142876" cy="96837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  <p:grpSp>
              <p:nvGrpSpPr>
                <p:cNvPr id="439" name="Group 438"/>
                <p:cNvGrpSpPr/>
                <p:nvPr/>
              </p:nvGrpSpPr>
              <p:grpSpPr>
                <a:xfrm>
                  <a:off x="6195646" y="3579971"/>
                  <a:ext cx="1002326" cy="133528"/>
                  <a:chOff x="3052762" y="3581397"/>
                  <a:chExt cx="814390" cy="96840"/>
                </a:xfrm>
              </p:grpSpPr>
              <p:sp>
                <p:nvSpPr>
                  <p:cNvPr id="447" name="Rectangle 446"/>
                  <p:cNvSpPr/>
                  <p:nvPr/>
                </p:nvSpPr>
                <p:spPr>
                  <a:xfrm>
                    <a:off x="3052762" y="3581398"/>
                    <a:ext cx="142876" cy="96837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448" name="Rectangle 447"/>
                  <p:cNvSpPr/>
                  <p:nvPr/>
                </p:nvSpPr>
                <p:spPr>
                  <a:xfrm>
                    <a:off x="3286121" y="3581400"/>
                    <a:ext cx="142876" cy="96837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449" name="Rectangle 448"/>
                  <p:cNvSpPr/>
                  <p:nvPr/>
                </p:nvSpPr>
                <p:spPr>
                  <a:xfrm>
                    <a:off x="3505200" y="3581397"/>
                    <a:ext cx="142876" cy="96837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450" name="Rectangle 449"/>
                  <p:cNvSpPr/>
                  <p:nvPr/>
                </p:nvSpPr>
                <p:spPr>
                  <a:xfrm>
                    <a:off x="3724276" y="3581399"/>
                    <a:ext cx="142876" cy="96837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  <p:grpSp>
              <p:nvGrpSpPr>
                <p:cNvPr id="440" name="Group 439"/>
                <p:cNvGrpSpPr/>
                <p:nvPr/>
              </p:nvGrpSpPr>
              <p:grpSpPr>
                <a:xfrm>
                  <a:off x="6204437" y="3866720"/>
                  <a:ext cx="1002326" cy="133528"/>
                  <a:chOff x="3052762" y="3581397"/>
                  <a:chExt cx="814390" cy="96840"/>
                </a:xfrm>
              </p:grpSpPr>
              <p:sp>
                <p:nvSpPr>
                  <p:cNvPr id="443" name="Rectangle 442"/>
                  <p:cNvSpPr/>
                  <p:nvPr/>
                </p:nvSpPr>
                <p:spPr>
                  <a:xfrm>
                    <a:off x="3052762" y="3581398"/>
                    <a:ext cx="142876" cy="96837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444" name="Rectangle 443"/>
                  <p:cNvSpPr/>
                  <p:nvPr/>
                </p:nvSpPr>
                <p:spPr>
                  <a:xfrm>
                    <a:off x="3286121" y="3581400"/>
                    <a:ext cx="142876" cy="96837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445" name="Rectangle 444"/>
                  <p:cNvSpPr/>
                  <p:nvPr/>
                </p:nvSpPr>
                <p:spPr>
                  <a:xfrm>
                    <a:off x="3505200" y="3581397"/>
                    <a:ext cx="142876" cy="96837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446" name="Rectangle 445"/>
                  <p:cNvSpPr/>
                  <p:nvPr/>
                </p:nvSpPr>
                <p:spPr>
                  <a:xfrm>
                    <a:off x="3724276" y="3581399"/>
                    <a:ext cx="142876" cy="96837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  <p:cxnSp>
              <p:nvCxnSpPr>
                <p:cNvPr id="441" name="Straight Connector 440"/>
                <p:cNvCxnSpPr/>
                <p:nvPr/>
              </p:nvCxnSpPr>
              <p:spPr>
                <a:xfrm>
                  <a:off x="7110048" y="609600"/>
                  <a:ext cx="0" cy="1050684"/>
                </a:xfrm>
                <a:prstGeom prst="line">
                  <a:avLst/>
                </a:prstGeom>
                <a:ln w="571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42" name="Rounded Rectangle 441"/>
                <p:cNvSpPr/>
                <p:nvPr/>
              </p:nvSpPr>
              <p:spPr>
                <a:xfrm>
                  <a:off x="5948588" y="2312653"/>
                  <a:ext cx="147412" cy="323106"/>
                </a:xfrm>
                <a:prstGeom prst="round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500" name="Group 499"/>
              <p:cNvGrpSpPr/>
              <p:nvPr/>
            </p:nvGrpSpPr>
            <p:grpSpPr>
              <a:xfrm rot="4863294">
                <a:off x="2838166" y="3036603"/>
                <a:ext cx="947848" cy="503764"/>
                <a:chOff x="3096957" y="3429000"/>
                <a:chExt cx="3352681" cy="914400"/>
              </a:xfrm>
            </p:grpSpPr>
            <p:cxnSp>
              <p:nvCxnSpPr>
                <p:cNvPr id="501" name="Straight Connector 500"/>
                <p:cNvCxnSpPr/>
                <p:nvPr/>
              </p:nvCxnSpPr>
              <p:spPr>
                <a:xfrm flipV="1">
                  <a:off x="3096957" y="3657600"/>
                  <a:ext cx="1856043" cy="6858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2" name="Straight Connector 501"/>
                <p:cNvCxnSpPr/>
                <p:nvPr/>
              </p:nvCxnSpPr>
              <p:spPr>
                <a:xfrm flipV="1">
                  <a:off x="4582093" y="3657600"/>
                  <a:ext cx="370907" cy="4572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3" name="Straight Connector 502"/>
                <p:cNvCxnSpPr/>
                <p:nvPr/>
              </p:nvCxnSpPr>
              <p:spPr>
                <a:xfrm flipV="1">
                  <a:off x="4593595" y="3429000"/>
                  <a:ext cx="1856043" cy="6858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04" name="Group 503"/>
              <p:cNvGrpSpPr/>
              <p:nvPr/>
            </p:nvGrpSpPr>
            <p:grpSpPr>
              <a:xfrm rot="19131132" flipV="1">
                <a:off x="978049" y="2890584"/>
                <a:ext cx="1654674" cy="485465"/>
                <a:chOff x="3096957" y="3429000"/>
                <a:chExt cx="3352681" cy="914400"/>
              </a:xfrm>
            </p:grpSpPr>
            <p:cxnSp>
              <p:nvCxnSpPr>
                <p:cNvPr id="505" name="Straight Connector 504"/>
                <p:cNvCxnSpPr/>
                <p:nvPr/>
              </p:nvCxnSpPr>
              <p:spPr>
                <a:xfrm flipV="1">
                  <a:off x="3096957" y="3657600"/>
                  <a:ext cx="1856043" cy="685800"/>
                </a:xfrm>
                <a:prstGeom prst="line">
                  <a:avLst/>
                </a:prstGeom>
                <a:ln w="38100">
                  <a:solidFill>
                    <a:srgbClr val="00B05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6" name="Straight Connector 505"/>
                <p:cNvCxnSpPr/>
                <p:nvPr/>
              </p:nvCxnSpPr>
              <p:spPr>
                <a:xfrm flipV="1">
                  <a:off x="4582093" y="3657600"/>
                  <a:ext cx="370907" cy="457200"/>
                </a:xfrm>
                <a:prstGeom prst="line">
                  <a:avLst/>
                </a:prstGeom>
                <a:ln w="38100">
                  <a:solidFill>
                    <a:srgbClr val="00B05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7" name="Straight Connector 506"/>
                <p:cNvCxnSpPr/>
                <p:nvPr/>
              </p:nvCxnSpPr>
              <p:spPr>
                <a:xfrm flipV="1">
                  <a:off x="4593595" y="3429000"/>
                  <a:ext cx="1856043" cy="685800"/>
                </a:xfrm>
                <a:prstGeom prst="line">
                  <a:avLst/>
                </a:prstGeom>
                <a:ln w="38100">
                  <a:solidFill>
                    <a:srgbClr val="00B05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08" name="Group 607"/>
              <p:cNvGrpSpPr/>
              <p:nvPr/>
            </p:nvGrpSpPr>
            <p:grpSpPr>
              <a:xfrm rot="21137862">
                <a:off x="1709303" y="2957115"/>
                <a:ext cx="1006918" cy="562702"/>
                <a:chOff x="3096957" y="3429000"/>
                <a:chExt cx="3352681" cy="914400"/>
              </a:xfrm>
            </p:grpSpPr>
            <p:cxnSp>
              <p:nvCxnSpPr>
                <p:cNvPr id="609" name="Straight Connector 608"/>
                <p:cNvCxnSpPr/>
                <p:nvPr/>
              </p:nvCxnSpPr>
              <p:spPr>
                <a:xfrm flipV="1">
                  <a:off x="3096957" y="3657600"/>
                  <a:ext cx="1856043" cy="6858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0" name="Straight Connector 609"/>
                <p:cNvCxnSpPr/>
                <p:nvPr/>
              </p:nvCxnSpPr>
              <p:spPr>
                <a:xfrm flipV="1">
                  <a:off x="4582093" y="3657600"/>
                  <a:ext cx="370907" cy="4572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1" name="Straight Connector 610"/>
                <p:cNvCxnSpPr/>
                <p:nvPr/>
              </p:nvCxnSpPr>
              <p:spPr>
                <a:xfrm flipV="1">
                  <a:off x="4593595" y="3429000"/>
                  <a:ext cx="1856043" cy="6858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3" name="TextBox 22"/>
            <p:cNvSpPr txBox="1"/>
            <p:nvPr/>
          </p:nvSpPr>
          <p:spPr>
            <a:xfrm>
              <a:off x="639765" y="4188629"/>
              <a:ext cx="317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A</a:t>
              </a:r>
            </a:p>
          </p:txBody>
        </p:sp>
        <p:sp>
          <p:nvSpPr>
            <p:cNvPr id="712" name="TextBox 711"/>
            <p:cNvSpPr txBox="1"/>
            <p:nvPr/>
          </p:nvSpPr>
          <p:spPr>
            <a:xfrm>
              <a:off x="3483517" y="4562114"/>
              <a:ext cx="3080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C</a:t>
              </a:r>
            </a:p>
          </p:txBody>
        </p:sp>
        <p:sp>
          <p:nvSpPr>
            <p:cNvPr id="716" name="TextBox 715"/>
            <p:cNvSpPr txBox="1"/>
            <p:nvPr/>
          </p:nvSpPr>
          <p:spPr>
            <a:xfrm>
              <a:off x="1400080" y="4322813"/>
              <a:ext cx="3097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B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170027" y="3946276"/>
              <a:ext cx="12067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u="sng" dirty="0"/>
                <a:t>Repeater 1</a:t>
              </a:r>
            </a:p>
          </p:txBody>
        </p:sp>
      </p:grpSp>
      <p:pic>
        <p:nvPicPr>
          <p:cNvPr id="61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0303" y="1967696"/>
            <a:ext cx="558170" cy="12595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614" name="Group 613"/>
          <p:cNvGrpSpPr/>
          <p:nvPr/>
        </p:nvGrpSpPr>
        <p:grpSpPr>
          <a:xfrm>
            <a:off x="5292942" y="2726420"/>
            <a:ext cx="1011043" cy="904626"/>
            <a:chOff x="4183730" y="1840493"/>
            <a:chExt cx="1011043" cy="904626"/>
          </a:xfrm>
        </p:grpSpPr>
        <p:grpSp>
          <p:nvGrpSpPr>
            <p:cNvPr id="654" name="Group 653"/>
            <p:cNvGrpSpPr/>
            <p:nvPr/>
          </p:nvGrpSpPr>
          <p:grpSpPr>
            <a:xfrm>
              <a:off x="4183730" y="1840493"/>
              <a:ext cx="241773" cy="702135"/>
              <a:chOff x="5948588" y="609600"/>
              <a:chExt cx="1366612" cy="3677394"/>
            </a:xfrm>
          </p:grpSpPr>
          <p:sp>
            <p:nvSpPr>
              <p:cNvPr id="682" name="Rounded Rectangle 681"/>
              <p:cNvSpPr/>
              <p:nvPr/>
            </p:nvSpPr>
            <p:spPr>
              <a:xfrm>
                <a:off x="6096000" y="1660284"/>
                <a:ext cx="1219200" cy="2626710"/>
              </a:xfrm>
              <a:prstGeom prst="round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83" name="Rounded Rectangle 682"/>
              <p:cNvSpPr/>
              <p:nvPr/>
            </p:nvSpPr>
            <p:spPr>
              <a:xfrm>
                <a:off x="6166338" y="2408896"/>
                <a:ext cx="1078523" cy="420274"/>
              </a:xfrm>
              <a:prstGeom prst="round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84" name="Rounded Rectangle 683"/>
              <p:cNvSpPr/>
              <p:nvPr/>
            </p:nvSpPr>
            <p:spPr>
              <a:xfrm>
                <a:off x="6154614" y="1870421"/>
                <a:ext cx="1090247" cy="105068"/>
              </a:xfrm>
              <a:prstGeom prst="roundRect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85" name="Rounded Rectangle 684"/>
              <p:cNvSpPr/>
              <p:nvPr/>
            </p:nvSpPr>
            <p:spPr>
              <a:xfrm>
                <a:off x="6166338" y="2133092"/>
                <a:ext cx="1090247" cy="105068"/>
              </a:xfrm>
              <a:prstGeom prst="roundRect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686" name="Group 685"/>
              <p:cNvGrpSpPr/>
              <p:nvPr/>
            </p:nvGrpSpPr>
            <p:grpSpPr>
              <a:xfrm>
                <a:off x="6195646" y="3026169"/>
                <a:ext cx="1002326" cy="133528"/>
                <a:chOff x="3052762" y="3581397"/>
                <a:chExt cx="814390" cy="96840"/>
              </a:xfrm>
            </p:grpSpPr>
            <p:sp>
              <p:nvSpPr>
                <p:cNvPr id="704" name="Rectangle 703"/>
                <p:cNvSpPr/>
                <p:nvPr/>
              </p:nvSpPr>
              <p:spPr>
                <a:xfrm>
                  <a:off x="3052762" y="3581398"/>
                  <a:ext cx="142876" cy="96837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05" name="Rectangle 704"/>
                <p:cNvSpPr/>
                <p:nvPr/>
              </p:nvSpPr>
              <p:spPr>
                <a:xfrm>
                  <a:off x="3286121" y="3581400"/>
                  <a:ext cx="142876" cy="96837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06" name="Rectangle 705"/>
                <p:cNvSpPr/>
                <p:nvPr/>
              </p:nvSpPr>
              <p:spPr>
                <a:xfrm>
                  <a:off x="3505200" y="3581397"/>
                  <a:ext cx="142876" cy="96837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07" name="Rectangle 706"/>
                <p:cNvSpPr/>
                <p:nvPr/>
              </p:nvSpPr>
              <p:spPr>
                <a:xfrm>
                  <a:off x="3724276" y="3581399"/>
                  <a:ext cx="142876" cy="96837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687" name="Group 686"/>
              <p:cNvGrpSpPr/>
              <p:nvPr/>
            </p:nvGrpSpPr>
            <p:grpSpPr>
              <a:xfrm>
                <a:off x="6210299" y="3303066"/>
                <a:ext cx="1002326" cy="133528"/>
                <a:chOff x="3052762" y="3581397"/>
                <a:chExt cx="814390" cy="96840"/>
              </a:xfrm>
            </p:grpSpPr>
            <p:sp>
              <p:nvSpPr>
                <p:cNvPr id="700" name="Rectangle 699"/>
                <p:cNvSpPr/>
                <p:nvPr/>
              </p:nvSpPr>
              <p:spPr>
                <a:xfrm>
                  <a:off x="3052762" y="3581398"/>
                  <a:ext cx="142876" cy="96837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01" name="Rectangle 700"/>
                <p:cNvSpPr/>
                <p:nvPr/>
              </p:nvSpPr>
              <p:spPr>
                <a:xfrm>
                  <a:off x="3286121" y="3581400"/>
                  <a:ext cx="142876" cy="96837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02" name="Rectangle 701"/>
                <p:cNvSpPr/>
                <p:nvPr/>
              </p:nvSpPr>
              <p:spPr>
                <a:xfrm>
                  <a:off x="3505200" y="3581397"/>
                  <a:ext cx="142876" cy="96837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03" name="Rectangle 702"/>
                <p:cNvSpPr/>
                <p:nvPr/>
              </p:nvSpPr>
              <p:spPr>
                <a:xfrm>
                  <a:off x="3724276" y="3581399"/>
                  <a:ext cx="142876" cy="96837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688" name="Group 687"/>
              <p:cNvGrpSpPr/>
              <p:nvPr/>
            </p:nvGrpSpPr>
            <p:grpSpPr>
              <a:xfrm>
                <a:off x="6195646" y="3579971"/>
                <a:ext cx="1002326" cy="133528"/>
                <a:chOff x="3052762" y="3581397"/>
                <a:chExt cx="814390" cy="96840"/>
              </a:xfrm>
            </p:grpSpPr>
            <p:sp>
              <p:nvSpPr>
                <p:cNvPr id="696" name="Rectangle 695"/>
                <p:cNvSpPr/>
                <p:nvPr/>
              </p:nvSpPr>
              <p:spPr>
                <a:xfrm>
                  <a:off x="3052762" y="3581398"/>
                  <a:ext cx="142876" cy="96837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697" name="Rectangle 696"/>
                <p:cNvSpPr/>
                <p:nvPr/>
              </p:nvSpPr>
              <p:spPr>
                <a:xfrm>
                  <a:off x="3286121" y="3581400"/>
                  <a:ext cx="142876" cy="96837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698" name="Rectangle 697"/>
                <p:cNvSpPr/>
                <p:nvPr/>
              </p:nvSpPr>
              <p:spPr>
                <a:xfrm>
                  <a:off x="3505200" y="3581397"/>
                  <a:ext cx="142876" cy="96837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699" name="Rectangle 698"/>
                <p:cNvSpPr/>
                <p:nvPr/>
              </p:nvSpPr>
              <p:spPr>
                <a:xfrm>
                  <a:off x="3724276" y="3581399"/>
                  <a:ext cx="142876" cy="96837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689" name="Group 688"/>
              <p:cNvGrpSpPr/>
              <p:nvPr/>
            </p:nvGrpSpPr>
            <p:grpSpPr>
              <a:xfrm>
                <a:off x="6204437" y="3866720"/>
                <a:ext cx="1002326" cy="133528"/>
                <a:chOff x="3052762" y="3581397"/>
                <a:chExt cx="814390" cy="96840"/>
              </a:xfrm>
            </p:grpSpPr>
            <p:sp>
              <p:nvSpPr>
                <p:cNvPr id="692" name="Rectangle 691"/>
                <p:cNvSpPr/>
                <p:nvPr/>
              </p:nvSpPr>
              <p:spPr>
                <a:xfrm>
                  <a:off x="3052762" y="3581398"/>
                  <a:ext cx="142876" cy="96837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693" name="Rectangle 692"/>
                <p:cNvSpPr/>
                <p:nvPr/>
              </p:nvSpPr>
              <p:spPr>
                <a:xfrm>
                  <a:off x="3286121" y="3581400"/>
                  <a:ext cx="142876" cy="96837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694" name="Rectangle 693"/>
                <p:cNvSpPr/>
                <p:nvPr/>
              </p:nvSpPr>
              <p:spPr>
                <a:xfrm>
                  <a:off x="3505200" y="3581397"/>
                  <a:ext cx="142876" cy="96837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695" name="Rectangle 694"/>
                <p:cNvSpPr/>
                <p:nvPr/>
              </p:nvSpPr>
              <p:spPr>
                <a:xfrm>
                  <a:off x="3724276" y="3581399"/>
                  <a:ext cx="142876" cy="96837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cxnSp>
            <p:nvCxnSpPr>
              <p:cNvPr id="690" name="Straight Connector 689"/>
              <p:cNvCxnSpPr/>
              <p:nvPr/>
            </p:nvCxnSpPr>
            <p:spPr>
              <a:xfrm>
                <a:off x="7110048" y="609600"/>
                <a:ext cx="0" cy="1050684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91" name="Rounded Rectangle 690"/>
              <p:cNvSpPr/>
              <p:nvPr/>
            </p:nvSpPr>
            <p:spPr>
              <a:xfrm>
                <a:off x="5948588" y="2312653"/>
                <a:ext cx="147412" cy="323106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655" name="Group 654"/>
            <p:cNvGrpSpPr/>
            <p:nvPr/>
          </p:nvGrpSpPr>
          <p:grpSpPr>
            <a:xfrm>
              <a:off x="4953000" y="2042984"/>
              <a:ext cx="241773" cy="702135"/>
              <a:chOff x="5948588" y="609600"/>
              <a:chExt cx="1366612" cy="3677394"/>
            </a:xfrm>
          </p:grpSpPr>
          <p:sp>
            <p:nvSpPr>
              <p:cNvPr id="656" name="Rounded Rectangle 655"/>
              <p:cNvSpPr/>
              <p:nvPr/>
            </p:nvSpPr>
            <p:spPr>
              <a:xfrm>
                <a:off x="6096000" y="1660284"/>
                <a:ext cx="1219200" cy="2626710"/>
              </a:xfrm>
              <a:prstGeom prst="round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57" name="Rounded Rectangle 656"/>
              <p:cNvSpPr/>
              <p:nvPr/>
            </p:nvSpPr>
            <p:spPr>
              <a:xfrm>
                <a:off x="6166338" y="2408896"/>
                <a:ext cx="1078523" cy="420274"/>
              </a:xfrm>
              <a:prstGeom prst="round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58" name="Rounded Rectangle 657"/>
              <p:cNvSpPr/>
              <p:nvPr/>
            </p:nvSpPr>
            <p:spPr>
              <a:xfrm>
                <a:off x="6154614" y="1870421"/>
                <a:ext cx="1090247" cy="105068"/>
              </a:xfrm>
              <a:prstGeom prst="roundRect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59" name="Rounded Rectangle 658"/>
              <p:cNvSpPr/>
              <p:nvPr/>
            </p:nvSpPr>
            <p:spPr>
              <a:xfrm>
                <a:off x="6166338" y="2133092"/>
                <a:ext cx="1090247" cy="105068"/>
              </a:xfrm>
              <a:prstGeom prst="roundRect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660" name="Group 659"/>
              <p:cNvGrpSpPr/>
              <p:nvPr/>
            </p:nvGrpSpPr>
            <p:grpSpPr>
              <a:xfrm>
                <a:off x="6195646" y="3026169"/>
                <a:ext cx="1002326" cy="133528"/>
                <a:chOff x="3052762" y="3581397"/>
                <a:chExt cx="814390" cy="96840"/>
              </a:xfrm>
            </p:grpSpPr>
            <p:sp>
              <p:nvSpPr>
                <p:cNvPr id="678" name="Rectangle 677"/>
                <p:cNvSpPr/>
                <p:nvPr/>
              </p:nvSpPr>
              <p:spPr>
                <a:xfrm>
                  <a:off x="3052762" y="3581398"/>
                  <a:ext cx="142876" cy="96837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679" name="Rectangle 678"/>
                <p:cNvSpPr/>
                <p:nvPr/>
              </p:nvSpPr>
              <p:spPr>
                <a:xfrm>
                  <a:off x="3286121" y="3581400"/>
                  <a:ext cx="142876" cy="96837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680" name="Rectangle 679"/>
                <p:cNvSpPr/>
                <p:nvPr/>
              </p:nvSpPr>
              <p:spPr>
                <a:xfrm>
                  <a:off x="3505200" y="3581397"/>
                  <a:ext cx="142876" cy="96837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681" name="Rectangle 680"/>
                <p:cNvSpPr/>
                <p:nvPr/>
              </p:nvSpPr>
              <p:spPr>
                <a:xfrm>
                  <a:off x="3724276" y="3581399"/>
                  <a:ext cx="142876" cy="96837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661" name="Group 660"/>
              <p:cNvGrpSpPr/>
              <p:nvPr/>
            </p:nvGrpSpPr>
            <p:grpSpPr>
              <a:xfrm>
                <a:off x="6210299" y="3303066"/>
                <a:ext cx="1002326" cy="133528"/>
                <a:chOff x="3052762" y="3581397"/>
                <a:chExt cx="814390" cy="96840"/>
              </a:xfrm>
            </p:grpSpPr>
            <p:sp>
              <p:nvSpPr>
                <p:cNvPr id="674" name="Rectangle 673"/>
                <p:cNvSpPr/>
                <p:nvPr/>
              </p:nvSpPr>
              <p:spPr>
                <a:xfrm>
                  <a:off x="3052762" y="3581398"/>
                  <a:ext cx="142876" cy="96837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675" name="Rectangle 674"/>
                <p:cNvSpPr/>
                <p:nvPr/>
              </p:nvSpPr>
              <p:spPr>
                <a:xfrm>
                  <a:off x="3286121" y="3581400"/>
                  <a:ext cx="142876" cy="96837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676" name="Rectangle 675"/>
                <p:cNvSpPr/>
                <p:nvPr/>
              </p:nvSpPr>
              <p:spPr>
                <a:xfrm>
                  <a:off x="3505200" y="3581397"/>
                  <a:ext cx="142876" cy="96837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677" name="Rectangle 676"/>
                <p:cNvSpPr/>
                <p:nvPr/>
              </p:nvSpPr>
              <p:spPr>
                <a:xfrm>
                  <a:off x="3724276" y="3581399"/>
                  <a:ext cx="142876" cy="96837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662" name="Group 661"/>
              <p:cNvGrpSpPr/>
              <p:nvPr/>
            </p:nvGrpSpPr>
            <p:grpSpPr>
              <a:xfrm>
                <a:off x="6195646" y="3579971"/>
                <a:ext cx="1002326" cy="133528"/>
                <a:chOff x="3052762" y="3581397"/>
                <a:chExt cx="814390" cy="96840"/>
              </a:xfrm>
            </p:grpSpPr>
            <p:sp>
              <p:nvSpPr>
                <p:cNvPr id="670" name="Rectangle 669"/>
                <p:cNvSpPr/>
                <p:nvPr/>
              </p:nvSpPr>
              <p:spPr>
                <a:xfrm>
                  <a:off x="3052762" y="3581398"/>
                  <a:ext cx="142876" cy="96837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671" name="Rectangle 670"/>
                <p:cNvSpPr/>
                <p:nvPr/>
              </p:nvSpPr>
              <p:spPr>
                <a:xfrm>
                  <a:off x="3286121" y="3581400"/>
                  <a:ext cx="142876" cy="96837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672" name="Rectangle 671"/>
                <p:cNvSpPr/>
                <p:nvPr/>
              </p:nvSpPr>
              <p:spPr>
                <a:xfrm>
                  <a:off x="3505200" y="3581397"/>
                  <a:ext cx="142876" cy="96837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673" name="Rectangle 672"/>
                <p:cNvSpPr/>
                <p:nvPr/>
              </p:nvSpPr>
              <p:spPr>
                <a:xfrm>
                  <a:off x="3724276" y="3581399"/>
                  <a:ext cx="142876" cy="96837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663" name="Group 662"/>
              <p:cNvGrpSpPr/>
              <p:nvPr/>
            </p:nvGrpSpPr>
            <p:grpSpPr>
              <a:xfrm>
                <a:off x="6204437" y="3866720"/>
                <a:ext cx="1002326" cy="133528"/>
                <a:chOff x="3052762" y="3581397"/>
                <a:chExt cx="814390" cy="96840"/>
              </a:xfrm>
            </p:grpSpPr>
            <p:sp>
              <p:nvSpPr>
                <p:cNvPr id="666" name="Rectangle 665"/>
                <p:cNvSpPr/>
                <p:nvPr/>
              </p:nvSpPr>
              <p:spPr>
                <a:xfrm>
                  <a:off x="3052762" y="3581398"/>
                  <a:ext cx="142876" cy="96837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667" name="Rectangle 666"/>
                <p:cNvSpPr/>
                <p:nvPr/>
              </p:nvSpPr>
              <p:spPr>
                <a:xfrm>
                  <a:off x="3286121" y="3581400"/>
                  <a:ext cx="142876" cy="96837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668" name="Rectangle 667"/>
                <p:cNvSpPr/>
                <p:nvPr/>
              </p:nvSpPr>
              <p:spPr>
                <a:xfrm>
                  <a:off x="3505200" y="3581397"/>
                  <a:ext cx="142876" cy="96837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669" name="Rectangle 668"/>
                <p:cNvSpPr/>
                <p:nvPr/>
              </p:nvSpPr>
              <p:spPr>
                <a:xfrm>
                  <a:off x="3724276" y="3581399"/>
                  <a:ext cx="142876" cy="96837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cxnSp>
            <p:nvCxnSpPr>
              <p:cNvPr id="664" name="Straight Connector 663"/>
              <p:cNvCxnSpPr/>
              <p:nvPr/>
            </p:nvCxnSpPr>
            <p:spPr>
              <a:xfrm>
                <a:off x="7110048" y="609600"/>
                <a:ext cx="0" cy="1050684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65" name="Rounded Rectangle 664"/>
              <p:cNvSpPr/>
              <p:nvPr/>
            </p:nvSpPr>
            <p:spPr>
              <a:xfrm>
                <a:off x="5948588" y="2312653"/>
                <a:ext cx="147412" cy="323106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grpSp>
        <p:nvGrpSpPr>
          <p:cNvPr id="615" name="Group 614"/>
          <p:cNvGrpSpPr/>
          <p:nvPr/>
        </p:nvGrpSpPr>
        <p:grpSpPr>
          <a:xfrm>
            <a:off x="8127361" y="3128100"/>
            <a:ext cx="241773" cy="702135"/>
            <a:chOff x="5948588" y="609600"/>
            <a:chExt cx="1366612" cy="3677394"/>
          </a:xfrm>
        </p:grpSpPr>
        <p:sp>
          <p:nvSpPr>
            <p:cNvPr id="628" name="Rounded Rectangle 627"/>
            <p:cNvSpPr/>
            <p:nvPr/>
          </p:nvSpPr>
          <p:spPr>
            <a:xfrm>
              <a:off x="6096000" y="1660284"/>
              <a:ext cx="1219200" cy="262671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9" name="Rounded Rectangle 628"/>
            <p:cNvSpPr/>
            <p:nvPr/>
          </p:nvSpPr>
          <p:spPr>
            <a:xfrm>
              <a:off x="6166338" y="2408896"/>
              <a:ext cx="1078523" cy="420274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0" name="Rounded Rectangle 629"/>
            <p:cNvSpPr/>
            <p:nvPr/>
          </p:nvSpPr>
          <p:spPr>
            <a:xfrm>
              <a:off x="6154614" y="1870421"/>
              <a:ext cx="1090247" cy="105068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1" name="Rounded Rectangle 630"/>
            <p:cNvSpPr/>
            <p:nvPr/>
          </p:nvSpPr>
          <p:spPr>
            <a:xfrm>
              <a:off x="6166338" y="2133092"/>
              <a:ext cx="1090247" cy="105068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632" name="Group 631"/>
            <p:cNvGrpSpPr/>
            <p:nvPr/>
          </p:nvGrpSpPr>
          <p:grpSpPr>
            <a:xfrm>
              <a:off x="6195646" y="3026169"/>
              <a:ext cx="1002326" cy="133528"/>
              <a:chOff x="3052762" y="3581397"/>
              <a:chExt cx="814390" cy="96840"/>
            </a:xfrm>
          </p:grpSpPr>
          <p:sp>
            <p:nvSpPr>
              <p:cNvPr id="650" name="Rectangle 649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51" name="Rectangle 650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52" name="Rectangle 651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53" name="Rectangle 652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633" name="Group 632"/>
            <p:cNvGrpSpPr/>
            <p:nvPr/>
          </p:nvGrpSpPr>
          <p:grpSpPr>
            <a:xfrm>
              <a:off x="6210299" y="3303066"/>
              <a:ext cx="1002326" cy="133528"/>
              <a:chOff x="3052762" y="3581397"/>
              <a:chExt cx="814390" cy="96840"/>
            </a:xfrm>
          </p:grpSpPr>
          <p:sp>
            <p:nvSpPr>
              <p:cNvPr id="646" name="Rectangle 645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47" name="Rectangle 646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48" name="Rectangle 647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49" name="Rectangle 648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634" name="Group 633"/>
            <p:cNvGrpSpPr/>
            <p:nvPr/>
          </p:nvGrpSpPr>
          <p:grpSpPr>
            <a:xfrm>
              <a:off x="6195646" y="3579971"/>
              <a:ext cx="1002326" cy="133528"/>
              <a:chOff x="3052762" y="3581397"/>
              <a:chExt cx="814390" cy="96840"/>
            </a:xfrm>
          </p:grpSpPr>
          <p:sp>
            <p:nvSpPr>
              <p:cNvPr id="642" name="Rectangle 641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43" name="Rectangle 642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44" name="Rectangle 643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45" name="Rectangle 644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635" name="Group 634"/>
            <p:cNvGrpSpPr/>
            <p:nvPr/>
          </p:nvGrpSpPr>
          <p:grpSpPr>
            <a:xfrm>
              <a:off x="6204437" y="3866720"/>
              <a:ext cx="1002326" cy="133528"/>
              <a:chOff x="3052762" y="3581397"/>
              <a:chExt cx="814390" cy="96840"/>
            </a:xfrm>
          </p:grpSpPr>
          <p:sp>
            <p:nvSpPr>
              <p:cNvPr id="638" name="Rectangle 637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9" name="Rectangle 638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40" name="Rectangle 639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41" name="Rectangle 640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cxnSp>
          <p:nvCxnSpPr>
            <p:cNvPr id="636" name="Straight Connector 635"/>
            <p:cNvCxnSpPr/>
            <p:nvPr/>
          </p:nvCxnSpPr>
          <p:spPr>
            <a:xfrm>
              <a:off x="7110048" y="609600"/>
              <a:ext cx="0" cy="105068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7" name="Rounded Rectangle 636"/>
            <p:cNvSpPr/>
            <p:nvPr/>
          </p:nvSpPr>
          <p:spPr>
            <a:xfrm>
              <a:off x="5948588" y="2312653"/>
              <a:ext cx="147412" cy="32310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616" name="Group 615"/>
          <p:cNvGrpSpPr/>
          <p:nvPr/>
        </p:nvGrpSpPr>
        <p:grpSpPr>
          <a:xfrm rot="4863294">
            <a:off x="7458115" y="2316039"/>
            <a:ext cx="947848" cy="503764"/>
            <a:chOff x="3096957" y="3429000"/>
            <a:chExt cx="3352681" cy="914400"/>
          </a:xfrm>
        </p:grpSpPr>
        <p:cxnSp>
          <p:nvCxnSpPr>
            <p:cNvPr id="625" name="Straight Connector 624"/>
            <p:cNvCxnSpPr/>
            <p:nvPr/>
          </p:nvCxnSpPr>
          <p:spPr>
            <a:xfrm flipV="1">
              <a:off x="3096957" y="3657600"/>
              <a:ext cx="1856043" cy="6858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6" name="Straight Connector 625"/>
            <p:cNvCxnSpPr/>
            <p:nvPr/>
          </p:nvCxnSpPr>
          <p:spPr>
            <a:xfrm flipV="1">
              <a:off x="4582093" y="3657600"/>
              <a:ext cx="370907" cy="4572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7" name="Straight Connector 626"/>
            <p:cNvCxnSpPr/>
            <p:nvPr/>
          </p:nvCxnSpPr>
          <p:spPr>
            <a:xfrm flipV="1">
              <a:off x="4593595" y="3429000"/>
              <a:ext cx="1856043" cy="6858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18" name="Group 617"/>
          <p:cNvGrpSpPr/>
          <p:nvPr/>
        </p:nvGrpSpPr>
        <p:grpSpPr>
          <a:xfrm rot="20722825" flipV="1">
            <a:off x="3032883" y="1677159"/>
            <a:ext cx="4064117" cy="864462"/>
            <a:chOff x="3096957" y="3429000"/>
            <a:chExt cx="3352681" cy="914400"/>
          </a:xfrm>
        </p:grpSpPr>
        <p:cxnSp>
          <p:nvCxnSpPr>
            <p:cNvPr id="619" name="Straight Connector 618"/>
            <p:cNvCxnSpPr/>
            <p:nvPr/>
          </p:nvCxnSpPr>
          <p:spPr>
            <a:xfrm flipV="1">
              <a:off x="3096957" y="3657600"/>
              <a:ext cx="1856043" cy="685800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0" name="Straight Connector 619"/>
            <p:cNvCxnSpPr/>
            <p:nvPr/>
          </p:nvCxnSpPr>
          <p:spPr>
            <a:xfrm flipV="1">
              <a:off x="4582093" y="3657600"/>
              <a:ext cx="370907" cy="457200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1" name="Straight Connector 620"/>
            <p:cNvCxnSpPr/>
            <p:nvPr/>
          </p:nvCxnSpPr>
          <p:spPr>
            <a:xfrm flipV="1">
              <a:off x="4593595" y="3429000"/>
              <a:ext cx="1856043" cy="685800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08" name="Group 707"/>
          <p:cNvGrpSpPr/>
          <p:nvPr/>
        </p:nvGrpSpPr>
        <p:grpSpPr>
          <a:xfrm rot="21137862">
            <a:off x="6337968" y="2386650"/>
            <a:ext cx="967002" cy="479623"/>
            <a:chOff x="3096957" y="3429000"/>
            <a:chExt cx="3352681" cy="914400"/>
          </a:xfrm>
        </p:grpSpPr>
        <p:cxnSp>
          <p:nvCxnSpPr>
            <p:cNvPr id="709" name="Straight Connector 708"/>
            <p:cNvCxnSpPr/>
            <p:nvPr/>
          </p:nvCxnSpPr>
          <p:spPr>
            <a:xfrm flipV="1">
              <a:off x="3096957" y="3657600"/>
              <a:ext cx="1856043" cy="6858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0" name="Straight Connector 709"/>
            <p:cNvCxnSpPr/>
            <p:nvPr/>
          </p:nvCxnSpPr>
          <p:spPr>
            <a:xfrm flipV="1">
              <a:off x="4582093" y="3657600"/>
              <a:ext cx="370907" cy="4572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1" name="Straight Connector 710"/>
            <p:cNvCxnSpPr/>
            <p:nvPr/>
          </p:nvCxnSpPr>
          <p:spPr>
            <a:xfrm flipV="1">
              <a:off x="4593595" y="3429000"/>
              <a:ext cx="1856043" cy="6858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13" name="TextBox 712"/>
          <p:cNvSpPr txBox="1"/>
          <p:nvPr/>
        </p:nvSpPr>
        <p:spPr>
          <a:xfrm>
            <a:off x="5284014" y="3443182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714" name="TextBox 713"/>
          <p:cNvSpPr txBox="1"/>
          <p:nvPr/>
        </p:nvSpPr>
        <p:spPr>
          <a:xfrm>
            <a:off x="6038317" y="3634789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</a:t>
            </a:r>
          </a:p>
        </p:txBody>
      </p:sp>
      <p:sp>
        <p:nvSpPr>
          <p:cNvPr id="715" name="TextBox 714"/>
          <p:cNvSpPr txBox="1"/>
          <p:nvPr/>
        </p:nvSpPr>
        <p:spPr>
          <a:xfrm>
            <a:off x="8103466" y="3841550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</a:p>
        </p:txBody>
      </p:sp>
      <p:sp>
        <p:nvSpPr>
          <p:cNvPr id="717" name="TextBox 716"/>
          <p:cNvSpPr txBox="1"/>
          <p:nvPr/>
        </p:nvSpPr>
        <p:spPr>
          <a:xfrm>
            <a:off x="6808754" y="3254080"/>
            <a:ext cx="12067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/>
              <a:t>Repeater 2</a:t>
            </a:r>
          </a:p>
        </p:txBody>
      </p:sp>
      <p:grpSp>
        <p:nvGrpSpPr>
          <p:cNvPr id="818" name="Group 817"/>
          <p:cNvGrpSpPr/>
          <p:nvPr/>
        </p:nvGrpSpPr>
        <p:grpSpPr>
          <a:xfrm rot="21137862">
            <a:off x="5571088" y="2228657"/>
            <a:ext cx="1785850" cy="480561"/>
            <a:chOff x="3096957" y="3429000"/>
            <a:chExt cx="3352681" cy="914400"/>
          </a:xfrm>
        </p:grpSpPr>
        <p:cxnSp>
          <p:nvCxnSpPr>
            <p:cNvPr id="819" name="Straight Connector 818"/>
            <p:cNvCxnSpPr/>
            <p:nvPr/>
          </p:nvCxnSpPr>
          <p:spPr>
            <a:xfrm flipV="1">
              <a:off x="3096957" y="3657600"/>
              <a:ext cx="1856043" cy="6858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0" name="Straight Connector 819"/>
            <p:cNvCxnSpPr/>
            <p:nvPr/>
          </p:nvCxnSpPr>
          <p:spPr>
            <a:xfrm flipV="1">
              <a:off x="4582093" y="3657600"/>
              <a:ext cx="370907" cy="4572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1" name="Straight Connector 820"/>
            <p:cNvCxnSpPr/>
            <p:nvPr/>
          </p:nvCxnSpPr>
          <p:spPr>
            <a:xfrm flipV="1">
              <a:off x="4593595" y="3429000"/>
              <a:ext cx="1856043" cy="6858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23" name="TextBox 822"/>
          <p:cNvSpPr txBox="1"/>
          <p:nvPr/>
        </p:nvSpPr>
        <p:spPr>
          <a:xfrm>
            <a:off x="1350899" y="4261463"/>
            <a:ext cx="646024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Repeater 1 receives from radio A and transmits to B and C but</a:t>
            </a:r>
          </a:p>
          <a:p>
            <a:r>
              <a:rPr lang="en-US" b="1" dirty="0"/>
              <a:t>also transmits to repeater 2 on its receive frequency allowing</a:t>
            </a:r>
          </a:p>
          <a:p>
            <a:r>
              <a:rPr lang="en-US" b="1" dirty="0"/>
              <a:t>Radios D,E and F to receive radio A’s transmission.</a:t>
            </a:r>
          </a:p>
          <a:p>
            <a:endParaRPr lang="en-US" b="1" dirty="0"/>
          </a:p>
          <a:p>
            <a:r>
              <a:rPr lang="en-US" b="1" dirty="0"/>
              <a:t>Repeater 2 does the same thing when it receives a signal from D, E or F. The result is that all radios can communicate over a greater distance.  Multiple links can be used to increase range even further.</a:t>
            </a:r>
          </a:p>
        </p:txBody>
      </p:sp>
    </p:spTree>
    <p:extLst>
      <p:ext uri="{BB962C8B-B14F-4D97-AF65-F5344CB8AC3E}">
        <p14:creationId xmlns:p14="http://schemas.microsoft.com/office/powerpoint/2010/main" val="10045940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u="sng" dirty="0"/>
              <a:t>OBRA Linked Repeaters</a:t>
            </a:r>
            <a:br>
              <a:rPr lang="en-US" dirty="0"/>
            </a:br>
            <a:r>
              <a:rPr lang="en-US" sz="3600" dirty="0"/>
              <a:t>These OBRA analog repeaters are always linked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733800"/>
          </a:xfrm>
        </p:spPr>
        <p:txBody>
          <a:bodyPr>
            <a:normAutofit/>
          </a:bodyPr>
          <a:lstStyle/>
          <a:p>
            <a:r>
              <a:rPr lang="en-US" sz="2400" dirty="0"/>
              <a:t>Mamie             TX 146.940 MHz, RC 146.340 MHz, PL 131.8 Hz</a:t>
            </a:r>
          </a:p>
          <a:p>
            <a:r>
              <a:rPr lang="en-US" sz="2400" dirty="0"/>
              <a:t>Kill Devil Hills  TX 145.110 MHZ, RC 144.660 MHz, PL 131.8 Hz</a:t>
            </a:r>
          </a:p>
          <a:p>
            <a:r>
              <a:rPr lang="en-US" sz="2400" dirty="0"/>
              <a:t>Nags Head       TX 145.290 MHz, RC 144.690 MHz, PL 100.0 Hz</a:t>
            </a:r>
          </a:p>
          <a:p>
            <a:r>
              <a:rPr lang="en-US" sz="2400" dirty="0"/>
              <a:t>Columbia         TX 442.725 MHz, RC 447,725 MHz, PL 131.8 Hz</a:t>
            </a:r>
          </a:p>
          <a:p>
            <a:r>
              <a:rPr lang="en-US" sz="2400" dirty="0"/>
              <a:t>Buxton              TX 145.150 MHz, RC 144.550 MHz, PL 131.8 Hz</a:t>
            </a:r>
          </a:p>
          <a:p>
            <a:r>
              <a:rPr lang="en-US" sz="2400" dirty="0"/>
              <a:t>Waves               TX 444.325 MHz, RC 449.325 MHz, PL 131.8 Hz</a:t>
            </a:r>
          </a:p>
          <a:p>
            <a:r>
              <a:rPr lang="en-US" sz="2400" dirty="0"/>
              <a:t>Hatteras            TX 442.725 MHz, RC 447.725 MHz, PL 131.8 Hz</a:t>
            </a:r>
          </a:p>
          <a:p>
            <a:r>
              <a:rPr lang="en-US" sz="2400" dirty="0"/>
              <a:t>Ocracoke           TX 444.225 MHz, RC 449.225 MHz, PL 131.8 Hz  </a:t>
            </a:r>
          </a:p>
          <a:p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5715000"/>
            <a:ext cx="7631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These repeaters provide communication from the Virginia border to Ocracoke</a:t>
            </a:r>
          </a:p>
        </p:txBody>
      </p:sp>
    </p:spTree>
    <p:extLst>
      <p:ext uri="{BB962C8B-B14F-4D97-AF65-F5344CB8AC3E}">
        <p14:creationId xmlns:p14="http://schemas.microsoft.com/office/powerpoint/2010/main" val="29443105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536</Words>
  <Application>Microsoft Macintosh PowerPoint</Application>
  <PresentationFormat>On-screen Show (4:3)</PresentationFormat>
  <Paragraphs>103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OBRA Training Series http://www.obraobx.com </vt:lpstr>
      <vt:lpstr>REPEATERS</vt:lpstr>
      <vt:lpstr>Radio Range Problem</vt:lpstr>
      <vt:lpstr>Greatly Increase Radio Range</vt:lpstr>
      <vt:lpstr>Repeater Details</vt:lpstr>
      <vt:lpstr>Repeater Details (cont.)</vt:lpstr>
      <vt:lpstr>Linking Repeaters Increase Range Even More</vt:lpstr>
      <vt:lpstr>OBRA Linked Repeaters These OBRA analog repeaters are always linked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OBRA Education Series http://www.obraobx.com</dc:title>
  <dc:creator>raffajm@verizon.net</dc:creator>
  <cp:lastModifiedBy>Fred Newberry</cp:lastModifiedBy>
  <cp:revision>24</cp:revision>
  <dcterms:created xsi:type="dcterms:W3CDTF">2019-09-17T14:22:02Z</dcterms:created>
  <dcterms:modified xsi:type="dcterms:W3CDTF">2022-12-04T23:29:10Z</dcterms:modified>
</cp:coreProperties>
</file>