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1" r:id="rId9"/>
    <p:sldId id="265" r:id="rId10"/>
    <p:sldId id="266" r:id="rId11"/>
    <p:sldId id="270" r:id="rId12"/>
    <p:sldId id="272" r:id="rId13"/>
    <p:sldId id="267" r:id="rId14"/>
    <p:sldId id="268" r:id="rId15"/>
    <p:sldId id="280" r:id="rId16"/>
    <p:sldId id="279" r:id="rId17"/>
    <p:sldId id="269" r:id="rId18"/>
    <p:sldId id="278" r:id="rId19"/>
    <p:sldId id="277" r:id="rId20"/>
    <p:sldId id="273" r:id="rId21"/>
    <p:sldId id="274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339" autoAdjust="0"/>
  </p:normalViewPr>
  <p:slideViewPr>
    <p:cSldViewPr>
      <p:cViewPr varScale="1">
        <p:scale>
          <a:sx n="107" d="100"/>
          <a:sy n="107" d="100"/>
        </p:scale>
        <p:origin x="-160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72C0D-2330-4DC9-9915-01621C80E31C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E417E4-C454-4DB0-8BFF-C92CCC78B4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976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93CD9-BA99-4161-B325-E1261558D6B0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8464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593CD9-BA99-4161-B325-E1261558D6B0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8464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565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148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041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8258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02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838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31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52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31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94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365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81E8C-BDCF-4A1A-83E0-D48F2CD55C21}" type="datetimeFigureOut">
              <a:rPr lang="en-US" smtClean="0"/>
              <a:t>9/19/2023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D2A4D-1638-47DD-828D-AB6DD7B3AC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899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obraobx.c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adioid.net/register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0812" y="914400"/>
            <a:ext cx="7772400" cy="1470025"/>
          </a:xfrm>
        </p:spPr>
        <p:txBody>
          <a:bodyPr/>
          <a:lstStyle/>
          <a:p>
            <a:r>
              <a:rPr lang="en-US" b="1" u="sng" dirty="0" smtClean="0"/>
              <a:t>Digital Mobile Radio (DMR) BASICS</a:t>
            </a:r>
            <a:endParaRPr lang="en-US" b="1" u="sn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6612" y="2743200"/>
            <a:ext cx="6400800" cy="838200"/>
          </a:xfrm>
        </p:spPr>
        <p:txBody>
          <a:bodyPr>
            <a:normAutofit/>
          </a:bodyPr>
          <a:lstStyle/>
          <a:p>
            <a:r>
              <a:rPr lang="en-US" sz="4000" dirty="0" smtClean="0">
                <a:solidFill>
                  <a:srgbClr val="C00000"/>
                </a:solidFill>
              </a:rPr>
              <a:t>OBRA  TRAINING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54FFFB-95AF-4DEB-9269-A7B3C83CC6B8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62200" y="4800600"/>
            <a:ext cx="424962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hlinkClick r:id="rId2"/>
              </a:rPr>
              <a:t>https://obraobx.com</a:t>
            </a:r>
            <a:r>
              <a:rPr lang="en-US" sz="3600" dirty="0" smtClean="0">
                <a:hlinkClick r:id="rId2"/>
              </a:rPr>
              <a:t>/</a:t>
            </a:r>
            <a:endParaRPr lang="en-US" sz="3600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971800" y="4215825"/>
            <a:ext cx="28087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OBRA WEB SITE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57370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err="1" smtClean="0"/>
              <a:t>Brandmeister</a:t>
            </a:r>
            <a:r>
              <a:rPr lang="en-US" u="sng" dirty="0" smtClean="0"/>
              <a:t> vs PRN</a:t>
            </a:r>
            <a:endParaRPr lang="en-US" u="sn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361B-3AEF-435D-BD9B-C0363EA1B1C2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OBRA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10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1752600"/>
            <a:ext cx="424892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                         </a:t>
            </a:r>
            <a:r>
              <a:rPr lang="en-US" sz="2000" b="1" u="sng" dirty="0" smtClean="0"/>
              <a:t>PRN</a:t>
            </a:r>
          </a:p>
          <a:p>
            <a:r>
              <a:rPr lang="en-US" sz="2000" dirty="0" smtClean="0"/>
              <a:t>Repeater Defines Available Talk Groups</a:t>
            </a:r>
          </a:p>
          <a:p>
            <a:r>
              <a:rPr lang="en-US" sz="2000" dirty="0" smtClean="0"/>
              <a:t>OBRA Repeaters Have 6 Assigned</a:t>
            </a:r>
          </a:p>
          <a:p>
            <a:pPr lvl="1"/>
            <a:r>
              <a:rPr lang="en-US" sz="2000" dirty="0" smtClean="0"/>
              <a:t>1 – Local </a:t>
            </a:r>
            <a:r>
              <a:rPr lang="en-US" sz="2000" smtClean="0"/>
              <a:t>(Repeaters </a:t>
            </a:r>
            <a:r>
              <a:rPr lang="en-US" sz="2000" dirty="0" smtClean="0"/>
              <a:t>Only)</a:t>
            </a:r>
          </a:p>
          <a:p>
            <a:pPr lvl="1"/>
            <a:r>
              <a:rPr lang="en-US" sz="2000" dirty="0" smtClean="0"/>
              <a:t>2 - PRN</a:t>
            </a:r>
          </a:p>
          <a:p>
            <a:pPr lvl="1"/>
            <a:r>
              <a:rPr lang="en-US" sz="2000" dirty="0" smtClean="0"/>
              <a:t>3 - Chat 1</a:t>
            </a:r>
          </a:p>
          <a:p>
            <a:pPr lvl="1"/>
            <a:r>
              <a:rPr lang="en-US" sz="2000" dirty="0" smtClean="0"/>
              <a:t>4 - Chat 2</a:t>
            </a:r>
          </a:p>
          <a:p>
            <a:pPr lvl="1"/>
            <a:r>
              <a:rPr lang="en-US" sz="2000" dirty="0" smtClean="0"/>
              <a:t>5 - Echo Test</a:t>
            </a:r>
          </a:p>
          <a:p>
            <a:pPr lvl="1"/>
            <a:r>
              <a:rPr lang="en-US" sz="2000" dirty="0" smtClean="0"/>
              <a:t>6 - Disconnect  </a:t>
            </a:r>
            <a:endParaRPr lang="en-US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4495800" y="1752600"/>
            <a:ext cx="411017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   </a:t>
            </a:r>
            <a:r>
              <a:rPr lang="en-US" sz="2000" b="1" u="sng" dirty="0" err="1" smtClean="0"/>
              <a:t>Brandmeister</a:t>
            </a:r>
            <a:endParaRPr lang="en-US" sz="2000" b="1" u="sng" dirty="0" smtClean="0"/>
          </a:p>
          <a:p>
            <a:r>
              <a:rPr lang="en-US" sz="2000" dirty="0" smtClean="0"/>
              <a:t>Any </a:t>
            </a:r>
            <a:r>
              <a:rPr lang="en-US" sz="2000" dirty="0" err="1" smtClean="0"/>
              <a:t>Brandmeister</a:t>
            </a:r>
            <a:r>
              <a:rPr lang="en-US" sz="2000" dirty="0" smtClean="0"/>
              <a:t> TG Can Be Used</a:t>
            </a:r>
          </a:p>
          <a:p>
            <a:r>
              <a:rPr lang="en-US" sz="2000" dirty="0" smtClean="0"/>
              <a:t>There 1,688 as of 4/14/2-23</a:t>
            </a:r>
          </a:p>
          <a:p>
            <a:r>
              <a:rPr lang="en-US" sz="2000" dirty="0" smtClean="0"/>
              <a:t>	Examples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91 International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92 Europe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93 North America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31377 Outer Banks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3167 Blind Hams</a:t>
            </a:r>
          </a:p>
          <a:p>
            <a:pPr marL="342900" indent="-342900">
              <a:buFontTx/>
              <a:buChar char="-"/>
            </a:pPr>
            <a:r>
              <a:rPr lang="en-US" sz="2000" dirty="0" smtClean="0"/>
              <a:t>9990 Parrott 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2169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5458985"/>
              </p:ext>
            </p:extLst>
          </p:nvPr>
        </p:nvGraphicFramePr>
        <p:xfrm>
          <a:off x="1752600" y="0"/>
          <a:ext cx="5298876" cy="685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Acrobat Document" r:id="rId3" imgW="5829480" imgH="7543800" progId="Acrobat.Document.DC">
                  <p:embed/>
                </p:oleObj>
              </mc:Choice>
              <mc:Fallback>
                <p:oleObj name="Acrobat Document" r:id="rId3" imgW="5829480" imgH="7543800" progId="Acrobat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52600" y="0"/>
                        <a:ext cx="5298876" cy="6858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9208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23" y="164380"/>
            <a:ext cx="8229600" cy="852579"/>
          </a:xfrm>
        </p:spPr>
        <p:txBody>
          <a:bodyPr/>
          <a:lstStyle/>
          <a:p>
            <a:r>
              <a:rPr lang="en-US" u="sng" dirty="0" smtClean="0"/>
              <a:t>DMR SIMPLEX</a:t>
            </a:r>
            <a:endParaRPr lang="en-US" u="sn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361B-3AEF-435D-BD9B-C0363EA1B1C2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12</a:t>
            </a:fld>
            <a:endParaRPr lang="en-US" dirty="0"/>
          </a:p>
        </p:txBody>
      </p:sp>
      <p:grpSp>
        <p:nvGrpSpPr>
          <p:cNvPr id="346" name="Group 345"/>
          <p:cNvGrpSpPr/>
          <p:nvPr/>
        </p:nvGrpSpPr>
        <p:grpSpPr>
          <a:xfrm>
            <a:off x="5521202" y="1913377"/>
            <a:ext cx="762000" cy="2075973"/>
            <a:chOff x="2971800" y="1828800"/>
            <a:chExt cx="990600" cy="2667000"/>
          </a:xfrm>
        </p:grpSpPr>
        <p:sp>
          <p:nvSpPr>
            <p:cNvPr id="421" name="Rounded Rectangle 420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2" name="Rounded Rectangle 421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3" name="Rounded Rectangle 422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5" name="Rounded Rectangle 424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26" name="Group 425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443" name="Rectangle 44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4" name="Rectangle 44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5" name="Rectangle 444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6" name="Rectangle 445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7" name="Group 426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439" name="Rectangle 43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0" name="Rectangle 43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1" name="Rectangle 44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2" name="Rectangle 44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8" name="Group 427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435" name="Rectangle 43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6" name="Rectangle 43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7" name="Rectangle 43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8" name="Rectangle 43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9" name="Group 428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431" name="Rectangle 430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2" name="Rectangle 431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3" name="Rectangle 432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4" name="Rectangle 43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430" name="Straight Connector 429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" name="Straight Arrow Connector 16"/>
          <p:cNvCxnSpPr/>
          <p:nvPr/>
        </p:nvCxnSpPr>
        <p:spPr>
          <a:xfrm>
            <a:off x="3276600" y="1981201"/>
            <a:ext cx="2629266" cy="0"/>
          </a:xfrm>
          <a:prstGeom prst="straightConnector1">
            <a:avLst/>
          </a:prstGeom>
          <a:ln w="317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2" name="Group 131"/>
          <p:cNvGrpSpPr/>
          <p:nvPr/>
        </p:nvGrpSpPr>
        <p:grpSpPr>
          <a:xfrm>
            <a:off x="2304945" y="1927588"/>
            <a:ext cx="762000" cy="2075973"/>
            <a:chOff x="2971800" y="1828800"/>
            <a:chExt cx="990600" cy="2667000"/>
          </a:xfrm>
        </p:grpSpPr>
        <p:sp>
          <p:nvSpPr>
            <p:cNvPr id="133" name="Rounded Rectangle 132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4" name="Rounded Rectangle 133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5" name="Rounded Rectangle 134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6" name="Rounded Rectangle 135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37" name="Group 136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154" name="Rectangle 15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5" name="Rectangle 15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6" name="Rectangle 15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38" name="Group 137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150" name="Rectangle 14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1" name="Rectangle 15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2" name="Rectangle 15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3" name="Rectangle 15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39" name="Group 138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146" name="Rectangle 14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8" name="Rectangle 14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9" name="Rectangle 14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40" name="Group 139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142" name="Rectangle 14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3" name="Rectangle 14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5" name="Rectangle 14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41" name="Straight Connector 140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" name="TextBox 15"/>
          <p:cNvSpPr txBox="1"/>
          <p:nvPr/>
        </p:nvSpPr>
        <p:spPr>
          <a:xfrm>
            <a:off x="2535470" y="4232366"/>
            <a:ext cx="37037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 Same Transmit &amp; Receive Frequency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Talk Group 99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Time Slot 1</a:t>
            </a:r>
          </a:p>
        </p:txBody>
      </p:sp>
    </p:spTree>
    <p:extLst>
      <p:ext uri="{BB962C8B-B14F-4D97-AF65-F5344CB8AC3E}">
        <p14:creationId xmlns:p14="http://schemas.microsoft.com/office/powerpoint/2010/main" val="1490933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u="sng" dirty="0" smtClean="0"/>
              <a:t>Getting Started</a:t>
            </a:r>
            <a:endParaRPr lang="en-US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533400" y="1219200"/>
            <a:ext cx="8229600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  Get a DMR ID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www.radioid.net/register</a:t>
            </a:r>
            <a:endParaRPr lang="en-US" dirty="0" smtClean="0"/>
          </a:p>
          <a:p>
            <a:r>
              <a:rPr lang="en-US" dirty="0" smtClean="0"/>
              <a:t>Get a Radio</a:t>
            </a:r>
          </a:p>
          <a:p>
            <a:pPr lvl="1"/>
            <a:r>
              <a:rPr lang="en-US" dirty="0" smtClean="0"/>
              <a:t>OBRA Has Loaners Available (Jim Bailey)</a:t>
            </a:r>
          </a:p>
          <a:p>
            <a:pPr lvl="1"/>
            <a:r>
              <a:rPr lang="en-US" dirty="0" err="1" smtClean="0"/>
              <a:t>Radioddity</a:t>
            </a:r>
            <a:r>
              <a:rPr lang="en-US" dirty="0" smtClean="0"/>
              <a:t> GD-77 ~$100</a:t>
            </a:r>
          </a:p>
          <a:p>
            <a:pPr lvl="1"/>
            <a:r>
              <a:rPr lang="en-US" dirty="0" smtClean="0"/>
              <a:t>TYT MD-380 ~$100</a:t>
            </a:r>
          </a:p>
          <a:p>
            <a:pPr lvl="1"/>
            <a:r>
              <a:rPr lang="en-US" dirty="0" err="1" smtClean="0"/>
              <a:t>Baofeng</a:t>
            </a:r>
            <a:r>
              <a:rPr lang="en-US" dirty="0" smtClean="0"/>
              <a:t> DM-1701, </a:t>
            </a:r>
            <a:r>
              <a:rPr lang="en-US" dirty="0" err="1" smtClean="0"/>
              <a:t>Retevis</a:t>
            </a:r>
            <a:r>
              <a:rPr lang="en-US" dirty="0" smtClean="0"/>
              <a:t> RT3S ~$100</a:t>
            </a:r>
          </a:p>
          <a:p>
            <a:pPr lvl="1"/>
            <a:r>
              <a:rPr lang="en-US" dirty="0" err="1" smtClean="0"/>
              <a:t>Baofeng</a:t>
            </a:r>
            <a:r>
              <a:rPr lang="en-US" dirty="0" smtClean="0"/>
              <a:t> DR-1801 ~$100</a:t>
            </a:r>
          </a:p>
          <a:p>
            <a:pPr lvl="1"/>
            <a:r>
              <a:rPr lang="en-US" dirty="0" err="1" smtClean="0"/>
              <a:t>Radioddity</a:t>
            </a:r>
            <a:r>
              <a:rPr lang="en-US" dirty="0" smtClean="0"/>
              <a:t> GD-88 ~200</a:t>
            </a:r>
          </a:p>
          <a:p>
            <a:pPr lvl="1"/>
            <a:r>
              <a:rPr lang="en-US" dirty="0" err="1" smtClean="0"/>
              <a:t>AnyTone</a:t>
            </a:r>
            <a:r>
              <a:rPr lang="en-US" dirty="0" smtClean="0"/>
              <a:t> AT-D878UVII Plus ~$300</a:t>
            </a:r>
          </a:p>
          <a:p>
            <a:pPr lvl="1"/>
            <a:r>
              <a:rPr lang="en-US" dirty="0" err="1" smtClean="0"/>
              <a:t>AnyTone</a:t>
            </a:r>
            <a:r>
              <a:rPr lang="en-US" dirty="0" smtClean="0"/>
              <a:t> AT-D578UVIII Plus (Mobile)~$450</a:t>
            </a:r>
          </a:p>
          <a:p>
            <a:r>
              <a:rPr lang="en-US" dirty="0" smtClean="0"/>
              <a:t>Get a Code Plug (Radio Programming SW)</a:t>
            </a:r>
          </a:p>
          <a:p>
            <a:pPr lvl="1"/>
            <a:r>
              <a:rPr lang="en-US" dirty="0" smtClean="0"/>
              <a:t>Get one from OBRA Member</a:t>
            </a:r>
          </a:p>
          <a:p>
            <a:pPr lvl="1"/>
            <a:r>
              <a:rPr lang="en-US" dirty="0" smtClean="0"/>
              <a:t>Write one yourself (lots of internet info available)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361B-3AEF-435D-BD9B-C0363EA1B1C2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15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What is a Code Plug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Digital File used to Program a DMR Radio</a:t>
            </a:r>
          </a:p>
          <a:p>
            <a:r>
              <a:rPr lang="en-US" dirty="0" smtClean="0"/>
              <a:t>Created using Radio Specific Software (CPS)</a:t>
            </a:r>
          </a:p>
          <a:p>
            <a:r>
              <a:rPr lang="en-US" dirty="0" smtClean="0"/>
              <a:t>Contains</a:t>
            </a:r>
          </a:p>
          <a:p>
            <a:pPr lvl="1"/>
            <a:r>
              <a:rPr lang="en-US" dirty="0" smtClean="0"/>
              <a:t>Your User ID and Call Sign</a:t>
            </a:r>
          </a:p>
          <a:p>
            <a:pPr lvl="1"/>
            <a:r>
              <a:rPr lang="en-US" dirty="0" smtClean="0"/>
              <a:t>Channels/Frequencies/Offsets/Color Codes</a:t>
            </a:r>
          </a:p>
          <a:p>
            <a:pPr lvl="1"/>
            <a:r>
              <a:rPr lang="en-US" dirty="0" smtClean="0"/>
              <a:t>Talk Groups (Contacts)</a:t>
            </a:r>
          </a:p>
          <a:p>
            <a:pPr lvl="1"/>
            <a:r>
              <a:rPr lang="en-US" dirty="0" smtClean="0"/>
              <a:t>Zones (Group of Channels)</a:t>
            </a:r>
          </a:p>
          <a:p>
            <a:r>
              <a:rPr lang="en-US" dirty="0" smtClean="0"/>
              <a:t>Demo of Code Plug</a:t>
            </a:r>
          </a:p>
          <a:p>
            <a:pPr marL="0" indent="0">
              <a:buNone/>
            </a:pPr>
            <a:endParaRPr lang="en-US" dirty="0" smtClean="0"/>
          </a:p>
          <a:p>
            <a:pPr marL="45720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E6C1-0A53-43F0-8554-68075922B14D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562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OBRA </a:t>
            </a:r>
            <a:r>
              <a:rPr lang="en-US" u="sng" dirty="0" err="1" smtClean="0"/>
              <a:t>andDMR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DMR Net – 1</a:t>
            </a:r>
            <a:r>
              <a:rPr lang="en-US" baseline="30000" dirty="0" smtClean="0"/>
              <a:t>st</a:t>
            </a:r>
            <a:r>
              <a:rPr lang="en-US" dirty="0" smtClean="0"/>
              <a:t> and 3</a:t>
            </a:r>
            <a:r>
              <a:rPr lang="en-US" baseline="30000" dirty="0" smtClean="0"/>
              <a:t>rd</a:t>
            </a:r>
            <a:r>
              <a:rPr lang="en-US" dirty="0" smtClean="0"/>
              <a:t> Tuesday on TG 31377</a:t>
            </a:r>
          </a:p>
          <a:p>
            <a:r>
              <a:rPr lang="en-US" dirty="0" smtClean="0"/>
              <a:t>PRN Local TG Used For Some Event Communications.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44965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Using a DMR Radio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525963"/>
          </a:xfrm>
        </p:spPr>
        <p:txBody>
          <a:bodyPr/>
          <a:lstStyle/>
          <a:p>
            <a:r>
              <a:rPr lang="en-US" dirty="0" smtClean="0"/>
              <a:t>Select a Zone</a:t>
            </a:r>
          </a:p>
          <a:p>
            <a:r>
              <a:rPr lang="en-US" dirty="0" smtClean="0"/>
              <a:t>Select a Channel/Talk Group in that Zone</a:t>
            </a:r>
          </a:p>
          <a:p>
            <a:r>
              <a:rPr lang="en-US" dirty="0" smtClean="0"/>
              <a:t>PTT to setup connection (Times out in 15 Min.)</a:t>
            </a:r>
          </a:p>
          <a:p>
            <a:r>
              <a:rPr lang="en-US" dirty="0" smtClean="0"/>
              <a:t>KW4ZL Monitoring </a:t>
            </a:r>
          </a:p>
          <a:p>
            <a:r>
              <a:rPr lang="en-US" dirty="0" smtClean="0"/>
              <a:t>K4JAR, KW4ZL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916451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DMR DEMO</a:t>
            </a:r>
            <a:endParaRPr lang="en-US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Echo Test (Parrott) Call</a:t>
            </a:r>
          </a:p>
          <a:p>
            <a:r>
              <a:rPr lang="en-US" dirty="0" smtClean="0"/>
              <a:t>Talk Group 31377 Call</a:t>
            </a:r>
          </a:p>
          <a:p>
            <a:r>
              <a:rPr lang="en-US" dirty="0" smtClean="0"/>
              <a:t>Talk Group 91 Call</a:t>
            </a:r>
          </a:p>
          <a:p>
            <a:r>
              <a:rPr lang="en-US" dirty="0" smtClean="0"/>
              <a:t>Hot Spot </a:t>
            </a:r>
            <a:r>
              <a:rPr lang="en-US" dirty="0" smtClean="0"/>
              <a:t>Call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61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3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BACKUP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205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u="sng" dirty="0" smtClean="0"/>
              <a:t>DMR Terms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Time Slots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slots allow two conversations on the same </a:t>
            </a:r>
            <a:r>
              <a:rPr lang="en-US" dirty="0" smtClean="0"/>
              <a:t>repeater</a:t>
            </a:r>
          </a:p>
          <a:p>
            <a:r>
              <a:rPr lang="en-US" dirty="0"/>
              <a:t>Each time slot occupies the signal for less than 30ms at a time. Within a 60ms window on a repeater: time slot 1 is transmitted for 27.5ms, then a gap of 2.5ms, time slot 2 is transmitted for 27.5ms, another 2.5ms gap, and then repeats with time slot 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E6C1-0A53-43F0-8554-68075922B14D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212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u="sng" dirty="0" smtClean="0"/>
              <a:t>What Will Be Covered</a:t>
            </a:r>
            <a:endParaRPr lang="en-US" sz="5400" u="sng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AF341A-97E5-436D-94E6-7238DB48CE4A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2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600200" y="1600200"/>
            <a:ext cx="5773568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What is DMR</a:t>
            </a:r>
            <a:endParaRPr lang="en-US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DMR Structure and Features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Getting Started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Radio Programming Basics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DMR Calls (Demo)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760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u="sng" dirty="0" smtClean="0"/>
              <a:t>How Does DMR Work</a:t>
            </a:r>
            <a:br>
              <a:rPr lang="en-US" sz="5400" u="sng" dirty="0" smtClean="0"/>
            </a:br>
            <a:r>
              <a:rPr lang="en-US" sz="5400" dirty="0" smtClean="0"/>
              <a:t>Binary Numbers</a:t>
            </a:r>
            <a:endParaRPr lang="en-US" sz="5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CF10A-B5F6-4FEC-893C-770F13D9B1A7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20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352800" y="1910149"/>
            <a:ext cx="60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00</a:t>
            </a:r>
          </a:p>
          <a:p>
            <a:r>
              <a:rPr lang="en-US" dirty="0" smtClean="0"/>
              <a:t>01</a:t>
            </a:r>
          </a:p>
          <a:p>
            <a:r>
              <a:rPr lang="en-US" dirty="0" smtClean="0"/>
              <a:t>02</a:t>
            </a:r>
          </a:p>
          <a:p>
            <a:r>
              <a:rPr lang="en-US" dirty="0" smtClean="0"/>
              <a:t>03</a:t>
            </a:r>
          </a:p>
          <a:p>
            <a:r>
              <a:rPr lang="en-US" dirty="0" smtClean="0"/>
              <a:t>04</a:t>
            </a:r>
          </a:p>
          <a:p>
            <a:r>
              <a:rPr lang="en-US" dirty="0" smtClean="0"/>
              <a:t>05</a:t>
            </a:r>
          </a:p>
          <a:p>
            <a:r>
              <a:rPr lang="en-US" dirty="0" smtClean="0"/>
              <a:t>06</a:t>
            </a:r>
          </a:p>
          <a:p>
            <a:r>
              <a:rPr lang="en-US" dirty="0" smtClean="0"/>
              <a:t>07</a:t>
            </a:r>
          </a:p>
          <a:p>
            <a:r>
              <a:rPr lang="en-US" dirty="0" smtClean="0"/>
              <a:t>08</a:t>
            </a:r>
          </a:p>
          <a:p>
            <a:r>
              <a:rPr lang="en-US" dirty="0" smtClean="0"/>
              <a:t>09</a:t>
            </a:r>
          </a:p>
          <a:p>
            <a:r>
              <a:rPr lang="en-US" dirty="0" smtClean="0"/>
              <a:t>10</a:t>
            </a:r>
          </a:p>
          <a:p>
            <a:r>
              <a:rPr lang="en-US" dirty="0" smtClean="0"/>
              <a:t>11</a:t>
            </a:r>
          </a:p>
          <a:p>
            <a:r>
              <a:rPr lang="en-US" dirty="0" smtClean="0"/>
              <a:t>12</a:t>
            </a:r>
          </a:p>
          <a:p>
            <a:r>
              <a:rPr lang="en-US" dirty="0" smtClean="0"/>
              <a:t>13</a:t>
            </a:r>
          </a:p>
          <a:p>
            <a:r>
              <a:rPr lang="en-US" dirty="0" smtClean="0"/>
              <a:t>14</a:t>
            </a:r>
          </a:p>
          <a:p>
            <a:r>
              <a:rPr lang="en-US" dirty="0" smtClean="0"/>
              <a:t>15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786310" y="1905000"/>
            <a:ext cx="1133475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0000</a:t>
            </a:r>
          </a:p>
          <a:p>
            <a:r>
              <a:rPr lang="en-US" dirty="0" smtClean="0"/>
              <a:t>0001</a:t>
            </a:r>
          </a:p>
          <a:p>
            <a:r>
              <a:rPr lang="en-US" dirty="0" smtClean="0"/>
              <a:t>0010</a:t>
            </a:r>
          </a:p>
          <a:p>
            <a:r>
              <a:rPr lang="en-US" dirty="0" smtClean="0"/>
              <a:t>0011</a:t>
            </a:r>
          </a:p>
          <a:p>
            <a:r>
              <a:rPr lang="en-US" dirty="0" smtClean="0"/>
              <a:t>0100</a:t>
            </a:r>
          </a:p>
          <a:p>
            <a:r>
              <a:rPr lang="en-US" dirty="0" smtClean="0"/>
              <a:t>0101</a:t>
            </a:r>
          </a:p>
          <a:p>
            <a:r>
              <a:rPr lang="en-US" dirty="0" smtClean="0"/>
              <a:t>0110</a:t>
            </a:r>
          </a:p>
          <a:p>
            <a:r>
              <a:rPr lang="en-US" dirty="0" smtClean="0"/>
              <a:t>0111</a:t>
            </a:r>
          </a:p>
          <a:p>
            <a:r>
              <a:rPr lang="en-US" dirty="0" smtClean="0"/>
              <a:t>1000</a:t>
            </a:r>
          </a:p>
          <a:p>
            <a:r>
              <a:rPr lang="en-US" dirty="0" smtClean="0"/>
              <a:t>1001</a:t>
            </a:r>
          </a:p>
          <a:p>
            <a:r>
              <a:rPr lang="en-US" dirty="0" smtClean="0"/>
              <a:t>1010</a:t>
            </a:r>
          </a:p>
          <a:p>
            <a:r>
              <a:rPr lang="en-US" dirty="0" smtClean="0"/>
              <a:t>1011</a:t>
            </a:r>
          </a:p>
          <a:p>
            <a:r>
              <a:rPr lang="en-US" dirty="0" smtClean="0"/>
              <a:t>1100</a:t>
            </a:r>
          </a:p>
          <a:p>
            <a:r>
              <a:rPr lang="en-US" dirty="0" smtClean="0"/>
              <a:t>1101</a:t>
            </a:r>
          </a:p>
          <a:p>
            <a:r>
              <a:rPr lang="en-US" dirty="0" smtClean="0"/>
              <a:t>1110</a:t>
            </a:r>
          </a:p>
          <a:p>
            <a:r>
              <a:rPr lang="en-US" dirty="0" smtClean="0"/>
              <a:t>1111</a:t>
            </a:r>
          </a:p>
          <a:p>
            <a:endParaRPr lang="en-US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2285999" y="1948934"/>
            <a:ext cx="941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Decimal</a:t>
            </a:r>
          </a:p>
          <a:p>
            <a:r>
              <a:rPr lang="en-US" dirty="0" smtClean="0"/>
              <a:t>Base 10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714999" y="1948934"/>
            <a:ext cx="7805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Binary</a:t>
            </a:r>
          </a:p>
          <a:p>
            <a:r>
              <a:rPr lang="en-US" dirty="0" smtClean="0"/>
              <a:t>Base2</a:t>
            </a:r>
          </a:p>
        </p:txBody>
      </p:sp>
    </p:spTree>
    <p:extLst>
      <p:ext uri="{BB962C8B-B14F-4D97-AF65-F5344CB8AC3E}">
        <p14:creationId xmlns:p14="http://schemas.microsoft.com/office/powerpoint/2010/main" val="303769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400" u="sng" dirty="0" smtClean="0"/>
              <a:t>How Does DMR Work</a:t>
            </a:r>
            <a:br>
              <a:rPr lang="en-US" sz="5400" u="sng" dirty="0" smtClean="0"/>
            </a:br>
            <a:r>
              <a:rPr lang="en-US" sz="5400" dirty="0" smtClean="0"/>
              <a:t>Digital Encoding/Modulation</a:t>
            </a:r>
            <a:endParaRPr lang="en-US" sz="54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7E3213-673D-47F8-98FA-69BFA73D6692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21</a:t>
            </a:fld>
            <a:endParaRPr lang="en-US" dirty="0"/>
          </a:p>
        </p:txBody>
      </p:sp>
      <p:pic>
        <p:nvPicPr>
          <p:cNvPr id="2052" name="Picture 4" descr="C:\Users\raffa_000\AppData\Local\Microsoft\Windows\INetCache\IE\BM0W4J1D\1024px-Pcm.svg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600200"/>
            <a:ext cx="4114800" cy="182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647825" y="4267795"/>
            <a:ext cx="5854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|1000|1001|1010|1011|1100|1101|1110|1111| - - - - - - &gt;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800225" y="3898463"/>
            <a:ext cx="57118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8        9       10      11       12      13       14       15   - - - - - - - &gt; </a:t>
            </a:r>
            <a:endParaRPr lang="en-US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3365897" y="3200400"/>
            <a:ext cx="2730103" cy="762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flipH="1">
            <a:off x="2133600" y="3276600"/>
            <a:ext cx="507206" cy="6858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7" name="Straight Connector 2056"/>
          <p:cNvCxnSpPr/>
          <p:nvPr/>
        </p:nvCxnSpPr>
        <p:spPr>
          <a:xfrm>
            <a:off x="2627709" y="2514600"/>
            <a:ext cx="13097" cy="76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3352800" y="2438400"/>
            <a:ext cx="13097" cy="7620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4" name="TextBox 2063"/>
          <p:cNvSpPr txBox="1"/>
          <p:nvPr/>
        </p:nvSpPr>
        <p:spPr>
          <a:xfrm>
            <a:off x="2627709" y="2787134"/>
            <a:ext cx="795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 . . . . .</a:t>
            </a:r>
            <a:endParaRPr lang="en-US" dirty="0"/>
          </a:p>
        </p:txBody>
      </p:sp>
      <p:sp>
        <p:nvSpPr>
          <p:cNvPr id="2065" name="TextBox 2064"/>
          <p:cNvSpPr txBox="1"/>
          <p:nvPr/>
        </p:nvSpPr>
        <p:spPr>
          <a:xfrm>
            <a:off x="1219200" y="5486400"/>
            <a:ext cx="21275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100010011010 - - - &gt;</a:t>
            </a:r>
            <a:endParaRPr lang="en-US" dirty="0"/>
          </a:p>
        </p:txBody>
      </p:sp>
      <p:cxnSp>
        <p:nvCxnSpPr>
          <p:cNvPr id="52" name="Straight Arrow Connector 51"/>
          <p:cNvCxnSpPr/>
          <p:nvPr/>
        </p:nvCxnSpPr>
        <p:spPr>
          <a:xfrm flipH="1">
            <a:off x="1447800" y="4572000"/>
            <a:ext cx="5791200" cy="9144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3296102" y="5328166"/>
            <a:ext cx="1809297" cy="6858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Modulation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FSK, QAM, Etc.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raffa_000\AppData\Local\Microsoft\Windows\INetCache\IE\X7QDIYA6\FrequencyModulatedSignals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9225" y="4837512"/>
            <a:ext cx="2976978" cy="1667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Straight Arrow Connector 19"/>
          <p:cNvCxnSpPr/>
          <p:nvPr/>
        </p:nvCxnSpPr>
        <p:spPr>
          <a:xfrm>
            <a:off x="5119687" y="5715000"/>
            <a:ext cx="457201" cy="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502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/>
              <a:t>DMR Can Be Confusing</a:t>
            </a:r>
            <a:endParaRPr lang="en-US" u="sn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F71CE-D2D4-4519-A39E-DDA356C9501D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3</a:t>
            </a:fld>
            <a:endParaRPr lang="en-US" dirty="0"/>
          </a:p>
        </p:txBody>
      </p:sp>
      <p:pic>
        <p:nvPicPr>
          <p:cNvPr id="2051" name="Picture 3" descr="C:\Users\raffa_000\AppData\Local\Microsoft\Windows\INetCache\IE\X7QDIYA6\cartoon-confused-man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059" y="2670389"/>
            <a:ext cx="2547384" cy="350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 rot="448776">
            <a:off x="6210994" y="4054838"/>
            <a:ext cx="27976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Talk</a:t>
            </a:r>
            <a:r>
              <a:rPr lang="en-US" sz="5400" b="1" dirty="0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Groups</a:t>
            </a:r>
            <a:endParaRPr lang="en-US" sz="24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 rot="944777">
            <a:off x="1309376" y="2792814"/>
            <a:ext cx="215276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Two Slot TDMA</a:t>
            </a:r>
          </a:p>
        </p:txBody>
      </p:sp>
      <p:sp>
        <p:nvSpPr>
          <p:cNvPr id="11" name="Rectangle 10"/>
          <p:cNvSpPr/>
          <p:nvPr/>
        </p:nvSpPr>
        <p:spPr>
          <a:xfrm rot="20898749">
            <a:off x="6555016" y="3035691"/>
            <a:ext cx="165782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Channels</a:t>
            </a:r>
            <a:endParaRPr lang="en-US" sz="2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12" name="Rectangle 11"/>
          <p:cNvSpPr/>
          <p:nvPr/>
        </p:nvSpPr>
        <p:spPr>
          <a:xfrm rot="20379155">
            <a:off x="6158421" y="2398998"/>
            <a:ext cx="129125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Contacts</a:t>
            </a:r>
            <a:endParaRPr lang="en-US" sz="2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88191" y="3645842"/>
            <a:ext cx="93737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Zones</a:t>
            </a:r>
          </a:p>
        </p:txBody>
      </p:sp>
      <p:sp>
        <p:nvSpPr>
          <p:cNvPr id="15" name="Rectangle 14"/>
          <p:cNvSpPr/>
          <p:nvPr/>
        </p:nvSpPr>
        <p:spPr>
          <a:xfrm rot="588110">
            <a:off x="1573268" y="3470760"/>
            <a:ext cx="137249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RADIO ID</a:t>
            </a:r>
          </a:p>
        </p:txBody>
      </p:sp>
      <p:sp>
        <p:nvSpPr>
          <p:cNvPr id="16" name="Rectangle 15"/>
          <p:cNvSpPr/>
          <p:nvPr/>
        </p:nvSpPr>
        <p:spPr>
          <a:xfrm rot="1768699">
            <a:off x="2008108" y="2062040"/>
            <a:ext cx="215334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Receive Groups</a:t>
            </a:r>
            <a:endParaRPr lang="en-US" sz="2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86806" y="3686044"/>
            <a:ext cx="279769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Talk</a:t>
            </a:r>
            <a:r>
              <a:rPr lang="en-US" sz="5400" b="1" dirty="0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2400" b="1" dirty="0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Groups</a:t>
            </a:r>
            <a:endParaRPr lang="en-US" sz="24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 rot="21308952">
            <a:off x="1175374" y="4745199"/>
            <a:ext cx="177420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DMR- MARC</a:t>
            </a:r>
            <a:endParaRPr lang="en-US" sz="2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 rot="740760">
            <a:off x="6428154" y="5230619"/>
            <a:ext cx="191154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B</a:t>
            </a:r>
            <a:r>
              <a:rPr lang="en-US" sz="2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randmeister</a:t>
            </a:r>
            <a:endParaRPr lang="en-US" sz="24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0" name="Rectangle 19"/>
          <p:cNvSpPr/>
          <p:nvPr/>
        </p:nvSpPr>
        <p:spPr>
          <a:xfrm rot="20022678">
            <a:off x="5440287" y="1814625"/>
            <a:ext cx="170431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Color Codes</a:t>
            </a:r>
          </a:p>
        </p:txBody>
      </p:sp>
      <p:sp>
        <p:nvSpPr>
          <p:cNvPr id="21" name="Rectangle 20"/>
          <p:cNvSpPr/>
          <p:nvPr/>
        </p:nvSpPr>
        <p:spPr>
          <a:xfrm rot="20436928">
            <a:off x="1052353" y="5423460"/>
            <a:ext cx="279769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400" b="1" dirty="0" smtClean="0">
                <a:ln w="11430"/>
                <a:gradFill>
                  <a:gsLst>
                    <a:gs pos="0">
                      <a:srgbClr val="C0504D">
                        <a:tint val="70000"/>
                        <a:satMod val="245000"/>
                      </a:srgbClr>
                    </a:gs>
                    <a:gs pos="75000">
                      <a:srgbClr val="C0504D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C0504D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Code Plugs</a:t>
            </a:r>
            <a:endParaRPr lang="en-US" sz="2400" b="1" dirty="0">
              <a:ln w="11430"/>
              <a:gradFill>
                <a:gsLst>
                  <a:gs pos="0">
                    <a:srgbClr val="C0504D">
                      <a:tint val="70000"/>
                      <a:satMod val="245000"/>
                    </a:srgbClr>
                  </a:gs>
                  <a:gs pos="75000">
                    <a:srgbClr val="C0504D">
                      <a:tint val="90000"/>
                      <a:shade val="60000"/>
                      <a:satMod val="240000"/>
                    </a:srgbClr>
                  </a:gs>
                  <a:gs pos="100000">
                    <a:srgbClr val="C0504D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 rot="20561495">
            <a:off x="2356185" y="5922310"/>
            <a:ext cx="1237711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C Bridge</a:t>
            </a:r>
          </a:p>
        </p:txBody>
      </p:sp>
      <p:sp>
        <p:nvSpPr>
          <p:cNvPr id="23" name="Rectangle 22"/>
          <p:cNvSpPr/>
          <p:nvPr/>
        </p:nvSpPr>
        <p:spPr>
          <a:xfrm rot="575667">
            <a:off x="6200804" y="5883386"/>
            <a:ext cx="1426994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en-US" sz="24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Hot Spots</a:t>
            </a:r>
            <a:endParaRPr lang="en-US" sz="2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815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u="sng" dirty="0" smtClean="0"/>
              <a:t>WHAT IS DMR</a:t>
            </a:r>
            <a:endParaRPr lang="en-US" sz="5400" u="sng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DMR was developed by the European Telecommunications Standards Institute (ETSI) and is used world wide by both professional  and amateur users.</a:t>
            </a:r>
          </a:p>
          <a:p>
            <a:r>
              <a:rPr lang="en-US" dirty="0" smtClean="0"/>
              <a:t>Three Tiers:</a:t>
            </a:r>
          </a:p>
          <a:p>
            <a:pPr lvl="1"/>
            <a:r>
              <a:rPr lang="en-US" dirty="0" smtClean="0"/>
              <a:t>Tier 1: Single Channel (Unlicensed, 446Mz, Low Power) </a:t>
            </a:r>
          </a:p>
          <a:p>
            <a:pPr lvl="1"/>
            <a:r>
              <a:rPr lang="en-US" b="1" dirty="0" smtClean="0"/>
              <a:t>Tier 2: Two Slot. Developed to replace conventional analog commercial radio systems (Used By Amateurs)</a:t>
            </a:r>
          </a:p>
          <a:p>
            <a:pPr lvl="1"/>
            <a:r>
              <a:rPr lang="en-US" dirty="0" smtClean="0"/>
              <a:t>Tier 3: Two Slot </a:t>
            </a:r>
            <a:r>
              <a:rPr lang="en-US" dirty="0" err="1" smtClean="0"/>
              <a:t>Trunking</a:t>
            </a:r>
            <a:r>
              <a:rPr lang="en-US" dirty="0" smtClean="0"/>
              <a:t> (Shared Channels)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363D-D7EC-432C-9D14-C31B8788FEA3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9790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u="sng" dirty="0" smtClean="0"/>
              <a:t>WHAT IS DIGITAL</a:t>
            </a:r>
            <a:endParaRPr lang="en-US" sz="5400" u="sng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Digital means that your voice is represented by a steam of binary numbers instead of a varying voltage.</a:t>
            </a:r>
          </a:p>
          <a:p>
            <a:r>
              <a:rPr lang="en-US" dirty="0" smtClean="0"/>
              <a:t>Services that have gone digital: Telephone, Cable TV, Broadcast TV, Cell Phones</a:t>
            </a:r>
          </a:p>
          <a:p>
            <a:r>
              <a:rPr lang="en-US" dirty="0" smtClean="0"/>
              <a:t>Advantages: </a:t>
            </a:r>
          </a:p>
          <a:p>
            <a:pPr lvl="1"/>
            <a:r>
              <a:rPr lang="en-US" dirty="0" smtClean="0"/>
              <a:t>More Reliable</a:t>
            </a:r>
          </a:p>
          <a:p>
            <a:pPr lvl="1"/>
            <a:r>
              <a:rPr lang="en-US" dirty="0" smtClean="0"/>
              <a:t>Uses Less Bandwidth</a:t>
            </a:r>
          </a:p>
          <a:p>
            <a:pPr lvl="1"/>
            <a:r>
              <a:rPr lang="en-US" dirty="0" smtClean="0"/>
              <a:t>Noise Free Quality Audio</a:t>
            </a:r>
          </a:p>
          <a:p>
            <a:pPr lvl="1"/>
            <a:r>
              <a:rPr lang="en-US" dirty="0" smtClean="0"/>
              <a:t>Other information can ride along 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363D-D7EC-432C-9D14-C31B8788FEA3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478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Analog vs DMR Repeater Channel</a:t>
            </a:r>
            <a:endParaRPr lang="en-US" u="sn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FBE6C1-0A53-43F0-8554-68075922B14D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OBRA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38200" y="1858833"/>
            <a:ext cx="29718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 smtClean="0"/>
              <a:t>Analog Channel</a:t>
            </a:r>
          </a:p>
          <a:p>
            <a:pPr marL="285750" indent="-285750">
              <a:buFontTx/>
              <a:buChar char="-"/>
            </a:pPr>
            <a:r>
              <a:rPr lang="en-US" sz="2800" dirty="0" err="1" smtClean="0"/>
              <a:t>Xmit</a:t>
            </a:r>
            <a:r>
              <a:rPr lang="en-US" sz="2800" dirty="0" smtClean="0"/>
              <a:t>. Frequency</a:t>
            </a:r>
          </a:p>
          <a:p>
            <a:pPr marL="285750" indent="-285750">
              <a:buFontTx/>
              <a:buChar char="-"/>
            </a:pPr>
            <a:r>
              <a:rPr lang="en-US" sz="2800" dirty="0" smtClean="0"/>
              <a:t>Rec. Frequency</a:t>
            </a:r>
          </a:p>
          <a:p>
            <a:pPr marL="285750" indent="-285750">
              <a:buFontTx/>
              <a:buChar char="-"/>
            </a:pPr>
            <a:r>
              <a:rPr lang="en-US" sz="2800" dirty="0" smtClean="0"/>
              <a:t>PL Tone </a:t>
            </a:r>
            <a:endParaRPr lang="en-US" sz="2800" dirty="0"/>
          </a:p>
        </p:txBody>
      </p:sp>
      <p:sp>
        <p:nvSpPr>
          <p:cNvPr id="8" name="Rectangle 7"/>
          <p:cNvSpPr/>
          <p:nvPr/>
        </p:nvSpPr>
        <p:spPr>
          <a:xfrm>
            <a:off x="4267200" y="1858833"/>
            <a:ext cx="4495800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u="sng" dirty="0" smtClean="0"/>
              <a:t>DMR Channel</a:t>
            </a:r>
          </a:p>
          <a:p>
            <a:pPr marL="285750" indent="-285750">
              <a:buFontTx/>
              <a:buChar char="-"/>
            </a:pPr>
            <a:r>
              <a:rPr lang="en-US" sz="2800" dirty="0" err="1" smtClean="0"/>
              <a:t>Xmit</a:t>
            </a:r>
            <a:r>
              <a:rPr lang="en-US" sz="2800" dirty="0" smtClean="0"/>
              <a:t>. Frequency</a:t>
            </a:r>
          </a:p>
          <a:p>
            <a:pPr marL="285750" indent="-285750">
              <a:buFontTx/>
              <a:buChar char="-"/>
            </a:pPr>
            <a:r>
              <a:rPr lang="en-US" sz="2800" dirty="0" smtClean="0"/>
              <a:t>Rec. Frequency</a:t>
            </a:r>
          </a:p>
          <a:p>
            <a:pPr marL="285750" indent="-285750">
              <a:buFontTx/>
              <a:buChar char="-"/>
            </a:pPr>
            <a:r>
              <a:rPr lang="en-US" sz="2800" dirty="0" smtClean="0"/>
              <a:t>Time Slot</a:t>
            </a:r>
          </a:p>
          <a:p>
            <a:pPr marL="285750" indent="-285750">
              <a:buFontTx/>
              <a:buChar char="-"/>
            </a:pPr>
            <a:r>
              <a:rPr lang="en-US" sz="2800" dirty="0" smtClean="0"/>
              <a:t>Color Code (Like PL Tone)</a:t>
            </a:r>
          </a:p>
          <a:p>
            <a:pPr marL="285750" indent="-285750">
              <a:buFontTx/>
              <a:buChar char="-"/>
            </a:pPr>
            <a:r>
              <a:rPr lang="en-US" sz="2800" dirty="0" smtClean="0"/>
              <a:t>Talk Group</a:t>
            </a:r>
          </a:p>
          <a:p>
            <a:pPr marL="285750" indent="-285750">
              <a:buFontTx/>
              <a:buChar char="-"/>
            </a:pPr>
            <a:r>
              <a:rPr lang="en-US" sz="2800" dirty="0" smtClean="0"/>
              <a:t>DMR ID (Assigned to Radio)</a:t>
            </a:r>
          </a:p>
          <a:p>
            <a:pPr marL="285750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784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23" y="164380"/>
            <a:ext cx="8229600" cy="852579"/>
          </a:xfrm>
        </p:spPr>
        <p:txBody>
          <a:bodyPr/>
          <a:lstStyle/>
          <a:p>
            <a:r>
              <a:rPr lang="en-US" u="sng" dirty="0" smtClean="0"/>
              <a:t>DMR Repeater Structure</a:t>
            </a:r>
            <a:endParaRPr lang="en-US" u="sn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361B-3AEF-435D-BD9B-C0363EA1B1C2}" type="datetime1">
              <a:rPr lang="en-US" smtClean="0"/>
              <a:t>9/19/2023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7</a:t>
            </a:fld>
            <a:endParaRPr lang="en-US" dirty="0"/>
          </a:p>
        </p:txBody>
      </p:sp>
      <p:pic>
        <p:nvPicPr>
          <p:cNvPr id="102" name="Picture 7" descr="C:\Users\raffa_000\AppData\Local\Microsoft\Windows\INetCache\IE\BM0W4J1D\jcartier-antenna-squar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593" y="2863659"/>
            <a:ext cx="426759" cy="959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" name="Cloud 123"/>
          <p:cNvSpPr/>
          <p:nvPr/>
        </p:nvSpPr>
        <p:spPr>
          <a:xfrm>
            <a:off x="2848272" y="1801752"/>
            <a:ext cx="3628728" cy="3507836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8" name="Group 257"/>
          <p:cNvGrpSpPr/>
          <p:nvPr/>
        </p:nvGrpSpPr>
        <p:grpSpPr>
          <a:xfrm>
            <a:off x="526872" y="3613719"/>
            <a:ext cx="314321" cy="990600"/>
            <a:chOff x="2971800" y="1828800"/>
            <a:chExt cx="990600" cy="2667000"/>
          </a:xfrm>
        </p:grpSpPr>
        <p:sp>
          <p:nvSpPr>
            <p:cNvPr id="259" name="Rounded Rectangle 258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Rounded Rectangle 259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Rounded Rectangle 260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Rounded Rectangle 261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63" name="Group 262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280" name="Rectangle 27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1" name="Rectangle 28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2" name="Rectangle 28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3" name="Rectangle 28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4" name="Group 263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276" name="Rectangle 27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9" name="Rectangle 27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5" name="Group 264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272" name="Rectangle 27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3" name="Rectangle 27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4" name="Rectangle 27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5" name="Rectangle 27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6" name="Group 265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268" name="Rectangle 26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9" name="Rectangle 26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0" name="Rectangle 26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1" name="Rectangle 27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267" name="Straight Connector 266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4" name="Group 283"/>
          <p:cNvGrpSpPr/>
          <p:nvPr/>
        </p:nvGrpSpPr>
        <p:grpSpPr>
          <a:xfrm>
            <a:off x="7829400" y="2288064"/>
            <a:ext cx="314321" cy="990600"/>
            <a:chOff x="2971800" y="1828800"/>
            <a:chExt cx="990600" cy="2667000"/>
          </a:xfrm>
        </p:grpSpPr>
        <p:sp>
          <p:nvSpPr>
            <p:cNvPr id="285" name="Rounded Rectangle 284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Rounded Rectangle 285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Rounded Rectangle 286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Rounded Rectangle 287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89" name="Group 288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306" name="Rectangle 30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90" name="Group 289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302" name="Rectangle 30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3" name="Rectangle 30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4" name="Rectangle 30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5" name="Rectangle 30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91" name="Group 290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298" name="Rectangle 29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1" name="Rectangle 30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92" name="Group 291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294" name="Rectangle 29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5" name="Rectangle 29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6" name="Rectangle 29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7" name="Rectangle 29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293" name="Straight Connector 292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328" y="3224782"/>
            <a:ext cx="427037" cy="95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3" name="TextBox 2052"/>
          <p:cNvSpPr txBox="1"/>
          <p:nvPr/>
        </p:nvSpPr>
        <p:spPr>
          <a:xfrm>
            <a:off x="3641272" y="2188704"/>
            <a:ext cx="2226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INTERNET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0197" y="1190460"/>
            <a:ext cx="2036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Repeater Operation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61890" y="1580435"/>
            <a:ext cx="1424621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Channel</a:t>
            </a:r>
            <a:endParaRPr lang="en-US" sz="1400" dirty="0"/>
          </a:p>
          <a:p>
            <a:r>
              <a:rPr lang="en-US" sz="1400" dirty="0" smtClean="0"/>
              <a:t>-</a:t>
            </a:r>
            <a:r>
              <a:rPr lang="en-US" sz="1400" dirty="0" err="1" smtClean="0"/>
              <a:t>Xmit</a:t>
            </a:r>
            <a:r>
              <a:rPr lang="en-US" sz="1400" dirty="0" smtClean="0"/>
              <a:t>. Frequency</a:t>
            </a:r>
          </a:p>
          <a:p>
            <a:r>
              <a:rPr lang="en-US" sz="1400" dirty="0" smtClean="0"/>
              <a:t>-Rec. Frequency</a:t>
            </a:r>
            <a:endParaRPr lang="en-US" sz="1400" dirty="0"/>
          </a:p>
          <a:p>
            <a:r>
              <a:rPr lang="en-US" sz="1400" dirty="0" smtClean="0"/>
              <a:t>-Time Slot</a:t>
            </a:r>
          </a:p>
          <a:p>
            <a:r>
              <a:rPr lang="en-US" sz="1400" dirty="0" smtClean="0"/>
              <a:t>-Color Code</a:t>
            </a:r>
          </a:p>
          <a:p>
            <a:r>
              <a:rPr lang="en-US" sz="1400" dirty="0" smtClean="0"/>
              <a:t>-Talk Group</a:t>
            </a:r>
          </a:p>
          <a:p>
            <a:r>
              <a:rPr lang="en-US" sz="1400" dirty="0" smtClean="0"/>
              <a:t>-DMR ID</a:t>
            </a:r>
          </a:p>
        </p:txBody>
      </p:sp>
      <p:grpSp>
        <p:nvGrpSpPr>
          <p:cNvPr id="351" name="Group 350"/>
          <p:cNvGrpSpPr/>
          <p:nvPr/>
        </p:nvGrpSpPr>
        <p:grpSpPr>
          <a:xfrm>
            <a:off x="7771976" y="4070219"/>
            <a:ext cx="314321" cy="990600"/>
            <a:chOff x="2971800" y="1828800"/>
            <a:chExt cx="990600" cy="2667000"/>
          </a:xfrm>
        </p:grpSpPr>
        <p:sp>
          <p:nvSpPr>
            <p:cNvPr id="352" name="Rounded Rectangle 351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3" name="Rounded Rectangle 352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4" name="Rounded Rectangle 353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5" name="Rounded Rectangle 354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56" name="Group 355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374" name="Rectangle 37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5" name="Rectangle 37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6" name="Rectangle 37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7" name="Rectangle 37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57" name="Group 356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369" name="Rectangle 36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0" name="Rectangle 36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1" name="Rectangle 37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3" name="Rectangle 37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58" name="Group 357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365" name="Rectangle 36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6" name="Rectangle 36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7" name="Rectangle 36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8" name="Rectangle 36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59" name="Group 358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361" name="Rectangle 360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2" name="Rectangle 361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3" name="Rectangle 362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4" name="Rectangle 36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360" name="Straight Connector 359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6" name="Group 345"/>
          <p:cNvGrpSpPr/>
          <p:nvPr/>
        </p:nvGrpSpPr>
        <p:grpSpPr>
          <a:xfrm>
            <a:off x="1314700" y="4393835"/>
            <a:ext cx="314321" cy="990600"/>
            <a:chOff x="2971800" y="1828800"/>
            <a:chExt cx="990600" cy="2667000"/>
          </a:xfrm>
        </p:grpSpPr>
        <p:sp>
          <p:nvSpPr>
            <p:cNvPr id="421" name="Rounded Rectangle 420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2" name="Rounded Rectangle 421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3" name="Rounded Rectangle 422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5" name="Rounded Rectangle 424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26" name="Group 425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443" name="Rectangle 44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4" name="Rectangle 44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5" name="Rectangle 444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6" name="Rectangle 445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7" name="Group 426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439" name="Rectangle 43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0" name="Rectangle 43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1" name="Rectangle 44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2" name="Rectangle 44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8" name="Group 427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435" name="Rectangle 43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6" name="Rectangle 43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7" name="Rectangle 43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8" name="Rectangle 43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9" name="Group 428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431" name="Rectangle 430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2" name="Rectangle 431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3" name="Rectangle 432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4" name="Rectangle 43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430" name="Straight Connector 429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3341601" y="4290666"/>
            <a:ext cx="1583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Bridge Point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914400" y="3001987"/>
            <a:ext cx="1292445" cy="611732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614815" y="3067708"/>
            <a:ext cx="620198" cy="1236589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Arrow Connector 446"/>
          <p:cNvCxnSpPr/>
          <p:nvPr/>
        </p:nvCxnSpPr>
        <p:spPr>
          <a:xfrm>
            <a:off x="2524352" y="3748418"/>
            <a:ext cx="1209675" cy="531744"/>
          </a:xfrm>
          <a:prstGeom prst="straightConnector1">
            <a:avLst/>
          </a:prstGeom>
          <a:ln w="1905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Arrow Connector 449"/>
          <p:cNvCxnSpPr/>
          <p:nvPr/>
        </p:nvCxnSpPr>
        <p:spPr>
          <a:xfrm>
            <a:off x="5867891" y="3555670"/>
            <a:ext cx="913909" cy="458620"/>
          </a:xfrm>
          <a:prstGeom prst="straightConnector1">
            <a:avLst/>
          </a:prstGeom>
          <a:ln w="1905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518002" y="2514362"/>
            <a:ext cx="2311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PRN Network (MARC)</a:t>
            </a:r>
          </a:p>
          <a:p>
            <a:r>
              <a:rPr lang="en-US" dirty="0" err="1" smtClean="0"/>
              <a:t>Brandmeister</a:t>
            </a:r>
            <a:r>
              <a:rPr lang="en-US" dirty="0" smtClean="0"/>
              <a:t> Network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848032" y="5432439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TS 1, TG 91</a:t>
            </a:r>
            <a:endParaRPr lang="en-US" sz="1600" dirty="0"/>
          </a:p>
        </p:txBody>
      </p:sp>
      <p:sp>
        <p:nvSpPr>
          <p:cNvPr id="455" name="TextBox 454"/>
          <p:cNvSpPr txBox="1"/>
          <p:nvPr/>
        </p:nvSpPr>
        <p:spPr>
          <a:xfrm>
            <a:off x="159521" y="4709244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TS 2, TG 82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457" name="Straight Arrow Connector 456"/>
          <p:cNvCxnSpPr>
            <a:stCxn id="2050" idx="0"/>
          </p:cNvCxnSpPr>
          <p:nvPr/>
        </p:nvCxnSpPr>
        <p:spPr>
          <a:xfrm flipV="1">
            <a:off x="7025847" y="2295904"/>
            <a:ext cx="974016" cy="928878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Arrow Connector 457"/>
          <p:cNvCxnSpPr/>
          <p:nvPr/>
        </p:nvCxnSpPr>
        <p:spPr>
          <a:xfrm>
            <a:off x="7075835" y="3404399"/>
            <a:ext cx="909214" cy="619711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" name="TextBox 460"/>
          <p:cNvSpPr txBox="1"/>
          <p:nvPr/>
        </p:nvSpPr>
        <p:spPr>
          <a:xfrm>
            <a:off x="4419600" y="3243524"/>
            <a:ext cx="1583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Bridge Point</a:t>
            </a:r>
          </a:p>
        </p:txBody>
      </p:sp>
      <p:sp>
        <p:nvSpPr>
          <p:cNvPr id="462" name="TextBox 461"/>
          <p:cNvSpPr txBox="1"/>
          <p:nvPr/>
        </p:nvSpPr>
        <p:spPr>
          <a:xfrm>
            <a:off x="7373221" y="5140311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TS 2, TG 82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63" name="TextBox 462"/>
          <p:cNvSpPr txBox="1"/>
          <p:nvPr/>
        </p:nvSpPr>
        <p:spPr>
          <a:xfrm>
            <a:off x="7467616" y="3409864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TS 1, TG 91</a:t>
            </a:r>
            <a:endParaRPr lang="en-US" sz="1600" dirty="0"/>
          </a:p>
        </p:txBody>
      </p:sp>
      <p:sp>
        <p:nvSpPr>
          <p:cNvPr id="12" name="Oval 11"/>
          <p:cNvSpPr/>
          <p:nvPr/>
        </p:nvSpPr>
        <p:spPr>
          <a:xfrm>
            <a:off x="3753190" y="4252322"/>
            <a:ext cx="152173" cy="983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Oval 231"/>
          <p:cNvSpPr/>
          <p:nvPr/>
        </p:nvSpPr>
        <p:spPr>
          <a:xfrm>
            <a:off x="5724988" y="3457353"/>
            <a:ext cx="152173" cy="983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224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23" y="164380"/>
            <a:ext cx="8229600" cy="852579"/>
          </a:xfrm>
        </p:spPr>
        <p:txBody>
          <a:bodyPr/>
          <a:lstStyle/>
          <a:p>
            <a:r>
              <a:rPr lang="en-US" u="sng" dirty="0" smtClean="0"/>
              <a:t>DMR Repeater Structure</a:t>
            </a:r>
            <a:endParaRPr lang="en-US" u="sn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8</a:t>
            </a:fld>
            <a:endParaRPr lang="en-US" dirty="0"/>
          </a:p>
        </p:txBody>
      </p:sp>
      <p:pic>
        <p:nvPicPr>
          <p:cNvPr id="102" name="Picture 7" descr="C:\Users\raffa_000\AppData\Local\Microsoft\Windows\INetCache\IE\BM0W4J1D\jcartier-antenna-squar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593" y="2863659"/>
            <a:ext cx="426759" cy="959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" name="Cloud 123"/>
          <p:cNvSpPr/>
          <p:nvPr/>
        </p:nvSpPr>
        <p:spPr>
          <a:xfrm>
            <a:off x="2848272" y="1801752"/>
            <a:ext cx="3628728" cy="3507836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8" name="Group 257"/>
          <p:cNvGrpSpPr/>
          <p:nvPr/>
        </p:nvGrpSpPr>
        <p:grpSpPr>
          <a:xfrm>
            <a:off x="526872" y="3613719"/>
            <a:ext cx="314321" cy="990600"/>
            <a:chOff x="2971800" y="1828800"/>
            <a:chExt cx="990600" cy="2667000"/>
          </a:xfrm>
        </p:grpSpPr>
        <p:sp>
          <p:nvSpPr>
            <p:cNvPr id="259" name="Rounded Rectangle 258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Rounded Rectangle 259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Rounded Rectangle 260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Rounded Rectangle 261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63" name="Group 262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280" name="Rectangle 27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1" name="Rectangle 28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2" name="Rectangle 28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3" name="Rectangle 28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4" name="Group 263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276" name="Rectangle 27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9" name="Rectangle 27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5" name="Group 264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272" name="Rectangle 27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3" name="Rectangle 27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4" name="Rectangle 27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5" name="Rectangle 27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6" name="Group 265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268" name="Rectangle 26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9" name="Rectangle 26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0" name="Rectangle 26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1" name="Rectangle 27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267" name="Straight Connector 266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4" name="Group 283"/>
          <p:cNvGrpSpPr/>
          <p:nvPr/>
        </p:nvGrpSpPr>
        <p:grpSpPr>
          <a:xfrm>
            <a:off x="2177773" y="1319228"/>
            <a:ext cx="314321" cy="990600"/>
            <a:chOff x="2971800" y="1828800"/>
            <a:chExt cx="990600" cy="2667000"/>
          </a:xfrm>
        </p:grpSpPr>
        <p:sp>
          <p:nvSpPr>
            <p:cNvPr id="285" name="Rounded Rectangle 284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Rounded Rectangle 285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Rounded Rectangle 286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Rounded Rectangle 287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89" name="Group 288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306" name="Rectangle 30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90" name="Group 289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302" name="Rectangle 30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3" name="Rectangle 30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4" name="Rectangle 30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5" name="Rectangle 30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91" name="Group 290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298" name="Rectangle 29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1" name="Rectangle 30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92" name="Group 291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294" name="Rectangle 29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5" name="Rectangle 29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6" name="Rectangle 29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7" name="Rectangle 29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293" name="Straight Connector 292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035" y="1615317"/>
            <a:ext cx="427037" cy="95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3" name="TextBox 2052"/>
          <p:cNvSpPr txBox="1"/>
          <p:nvPr/>
        </p:nvSpPr>
        <p:spPr>
          <a:xfrm>
            <a:off x="3641272" y="2188704"/>
            <a:ext cx="2226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</a:t>
            </a:r>
            <a:r>
              <a:rPr lang="en-US" u="sng" dirty="0" smtClean="0"/>
              <a:t>INTERNET</a:t>
            </a:r>
            <a:r>
              <a:rPr lang="en-US" dirty="0" smtClean="0"/>
              <a:t>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521" y="1043454"/>
            <a:ext cx="2036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Repeater Operation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1087" y="1415825"/>
            <a:ext cx="1424621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Channel</a:t>
            </a:r>
            <a:endParaRPr lang="en-US" sz="1400" dirty="0"/>
          </a:p>
          <a:p>
            <a:r>
              <a:rPr lang="en-US" sz="1400" dirty="0" smtClean="0"/>
              <a:t>-</a:t>
            </a:r>
            <a:r>
              <a:rPr lang="en-US" sz="1400" dirty="0" err="1" smtClean="0"/>
              <a:t>Xmit</a:t>
            </a:r>
            <a:r>
              <a:rPr lang="en-US" sz="1400" dirty="0" smtClean="0"/>
              <a:t>. Frequency</a:t>
            </a:r>
          </a:p>
          <a:p>
            <a:r>
              <a:rPr lang="en-US" sz="1400" dirty="0" smtClean="0"/>
              <a:t>-Rec. Frequency</a:t>
            </a:r>
            <a:endParaRPr lang="en-US" sz="1400" dirty="0"/>
          </a:p>
          <a:p>
            <a:r>
              <a:rPr lang="en-US" sz="1400" dirty="0" smtClean="0"/>
              <a:t>-Time Slot</a:t>
            </a:r>
          </a:p>
          <a:p>
            <a:r>
              <a:rPr lang="en-US" sz="1400" dirty="0" smtClean="0"/>
              <a:t>-Color Code</a:t>
            </a:r>
          </a:p>
          <a:p>
            <a:r>
              <a:rPr lang="en-US" sz="1400" dirty="0" smtClean="0"/>
              <a:t>-Talk Group</a:t>
            </a:r>
          </a:p>
          <a:p>
            <a:r>
              <a:rPr lang="en-US" sz="1400" dirty="0" smtClean="0"/>
              <a:t>-DMR ID</a:t>
            </a:r>
          </a:p>
        </p:txBody>
      </p:sp>
      <p:pic>
        <p:nvPicPr>
          <p:cNvPr id="1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536" y="4481378"/>
            <a:ext cx="427037" cy="95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5" name="Group 204"/>
          <p:cNvGrpSpPr/>
          <p:nvPr/>
        </p:nvGrpSpPr>
        <p:grpSpPr>
          <a:xfrm>
            <a:off x="7338321" y="5343601"/>
            <a:ext cx="314321" cy="990600"/>
            <a:chOff x="2971800" y="1828800"/>
            <a:chExt cx="990600" cy="2667000"/>
          </a:xfrm>
        </p:grpSpPr>
        <p:sp>
          <p:nvSpPr>
            <p:cNvPr id="206" name="Rounded Rectangle 205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Rounded Rectangle 206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Rounded Rectangle 207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Rounded Rectangle 208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10" name="Group 209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227" name="Rectangle 226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11" name="Group 210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223" name="Rectangle 22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5" name="Rectangle 224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12" name="Group 211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219" name="Rectangle 21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13" name="Group 212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215" name="Rectangle 21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214" name="Straight Connector 213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1" name="Group 230"/>
          <p:cNvGrpSpPr/>
          <p:nvPr/>
        </p:nvGrpSpPr>
        <p:grpSpPr>
          <a:xfrm>
            <a:off x="7832705" y="3731794"/>
            <a:ext cx="314321" cy="990600"/>
            <a:chOff x="2971800" y="1828800"/>
            <a:chExt cx="990600" cy="2667000"/>
          </a:xfrm>
        </p:grpSpPr>
        <p:sp>
          <p:nvSpPr>
            <p:cNvPr id="318" name="Rounded Rectangle 317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9" name="Rounded Rectangle 318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0" name="Rounded Rectangle 319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1" name="Rounded Rectangle 320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22" name="Group 321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339" name="Rectangle 33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0" name="Rectangle 33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1" name="Rectangle 34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2" name="Rectangle 34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23" name="Group 322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335" name="Rectangle 33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6" name="Rectangle 33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7" name="Rectangle 33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8" name="Rectangle 33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24" name="Group 323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331" name="Rectangle 330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2" name="Rectangle 331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4" name="Rectangle 33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25" name="Group 324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327" name="Rectangle 326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8" name="Rectangle 327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9" name="Rectangle 328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0" name="Rectangle 329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326" name="Straight Connector 325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7" name="Group 346"/>
          <p:cNvGrpSpPr/>
          <p:nvPr/>
        </p:nvGrpSpPr>
        <p:grpSpPr>
          <a:xfrm>
            <a:off x="7789286" y="3039390"/>
            <a:ext cx="307434" cy="390531"/>
            <a:chOff x="802189" y="4995234"/>
            <a:chExt cx="307434" cy="390531"/>
          </a:xfrm>
        </p:grpSpPr>
        <p:sp>
          <p:nvSpPr>
            <p:cNvPr id="348" name="Oval 347"/>
            <p:cNvSpPr/>
            <p:nvPr/>
          </p:nvSpPr>
          <p:spPr>
            <a:xfrm>
              <a:off x="802189" y="4995234"/>
              <a:ext cx="77325" cy="6989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9" name="Oval 348"/>
            <p:cNvSpPr/>
            <p:nvPr/>
          </p:nvSpPr>
          <p:spPr>
            <a:xfrm>
              <a:off x="910039" y="5164419"/>
              <a:ext cx="77325" cy="6989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0" name="Oval 349"/>
            <p:cNvSpPr/>
            <p:nvPr/>
          </p:nvSpPr>
          <p:spPr>
            <a:xfrm>
              <a:off x="1032298" y="5315867"/>
              <a:ext cx="77325" cy="6989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51" name="Group 350"/>
          <p:cNvGrpSpPr/>
          <p:nvPr/>
        </p:nvGrpSpPr>
        <p:grpSpPr>
          <a:xfrm>
            <a:off x="7977344" y="1960139"/>
            <a:ext cx="314321" cy="990600"/>
            <a:chOff x="2971800" y="1828800"/>
            <a:chExt cx="990600" cy="2667000"/>
          </a:xfrm>
        </p:grpSpPr>
        <p:sp>
          <p:nvSpPr>
            <p:cNvPr id="352" name="Rounded Rectangle 351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3" name="Rounded Rectangle 352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4" name="Rounded Rectangle 353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5" name="Rounded Rectangle 354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56" name="Group 355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374" name="Rectangle 37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5" name="Rectangle 37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6" name="Rectangle 37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7" name="Rectangle 37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57" name="Group 356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369" name="Rectangle 36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0" name="Rectangle 36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1" name="Rectangle 37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3" name="Rectangle 37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58" name="Group 357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365" name="Rectangle 36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6" name="Rectangle 36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7" name="Rectangle 36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8" name="Rectangle 36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59" name="Group 358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361" name="Rectangle 360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2" name="Rectangle 361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3" name="Rectangle 362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4" name="Rectangle 36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360" name="Straight Connector 359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6" name="Group 315"/>
          <p:cNvGrpSpPr/>
          <p:nvPr/>
        </p:nvGrpSpPr>
        <p:grpSpPr>
          <a:xfrm>
            <a:off x="2995817" y="1379930"/>
            <a:ext cx="314321" cy="990600"/>
            <a:chOff x="2971800" y="1828800"/>
            <a:chExt cx="990600" cy="2667000"/>
          </a:xfrm>
        </p:grpSpPr>
        <p:sp>
          <p:nvSpPr>
            <p:cNvPr id="317" name="Rounded Rectangle 316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3" name="Rounded Rectangle 392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4" name="Rounded Rectangle 393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5" name="Rounded Rectangle 394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96" name="Group 395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413" name="Rectangle 41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5" name="Rectangle 41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6" name="Rectangle 41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7" name="Rectangle 41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97" name="Group 396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409" name="Rectangle 40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0" name="Rectangle 40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1" name="Rectangle 41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2" name="Rectangle 41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98" name="Group 397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405" name="Rectangle 40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6" name="Rectangle 40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7" name="Rectangle 40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8" name="Rectangle 40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99" name="Group 398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401" name="Rectangle 400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2" name="Rectangle 401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3" name="Rectangle 402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4" name="Rectangle 40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400" name="Straight Connector 399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6" name="Group 345"/>
          <p:cNvGrpSpPr/>
          <p:nvPr/>
        </p:nvGrpSpPr>
        <p:grpSpPr>
          <a:xfrm>
            <a:off x="1314700" y="4393835"/>
            <a:ext cx="314321" cy="990600"/>
            <a:chOff x="2971800" y="1828800"/>
            <a:chExt cx="990600" cy="2667000"/>
          </a:xfrm>
        </p:grpSpPr>
        <p:sp>
          <p:nvSpPr>
            <p:cNvPr id="421" name="Rounded Rectangle 420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2" name="Rounded Rectangle 421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3" name="Rounded Rectangle 422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5" name="Rounded Rectangle 424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26" name="Group 425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443" name="Rectangle 44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4" name="Rectangle 44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5" name="Rectangle 444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6" name="Rectangle 445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7" name="Group 426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439" name="Rectangle 43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0" name="Rectangle 43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1" name="Rectangle 44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2" name="Rectangle 44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8" name="Group 427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435" name="Rectangle 43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6" name="Rectangle 43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7" name="Rectangle 43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8" name="Rectangle 43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9" name="Group 428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431" name="Rectangle 430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2" name="Rectangle 431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3" name="Rectangle 432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4" name="Rectangle 43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430" name="Straight Connector 429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3341601" y="4290666"/>
            <a:ext cx="1583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Bridge Point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885328" y="3009210"/>
            <a:ext cx="1292445" cy="611732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614815" y="3067708"/>
            <a:ext cx="620198" cy="1236589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Arrow Connector 446"/>
          <p:cNvCxnSpPr/>
          <p:nvPr/>
        </p:nvCxnSpPr>
        <p:spPr>
          <a:xfrm>
            <a:off x="2524352" y="3748418"/>
            <a:ext cx="1209675" cy="531744"/>
          </a:xfrm>
          <a:prstGeom prst="straightConnector1">
            <a:avLst/>
          </a:prstGeom>
          <a:ln w="1905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Straight Arrow Connector 447"/>
          <p:cNvCxnSpPr/>
          <p:nvPr/>
        </p:nvCxnSpPr>
        <p:spPr>
          <a:xfrm flipV="1">
            <a:off x="2433768" y="2370530"/>
            <a:ext cx="500846" cy="484983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Arrow Connector 448"/>
          <p:cNvCxnSpPr/>
          <p:nvPr/>
        </p:nvCxnSpPr>
        <p:spPr>
          <a:xfrm>
            <a:off x="5562645" y="4339946"/>
            <a:ext cx="1121891" cy="967246"/>
          </a:xfrm>
          <a:prstGeom prst="straightConnector1">
            <a:avLst/>
          </a:prstGeom>
          <a:ln w="1905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Arrow Connector 449"/>
          <p:cNvCxnSpPr/>
          <p:nvPr/>
        </p:nvCxnSpPr>
        <p:spPr>
          <a:xfrm flipV="1">
            <a:off x="5715000" y="2488686"/>
            <a:ext cx="914400" cy="940314"/>
          </a:xfrm>
          <a:prstGeom prst="straightConnector1">
            <a:avLst/>
          </a:prstGeom>
          <a:ln w="1905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518002" y="2514362"/>
            <a:ext cx="2311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PRN Network</a:t>
            </a:r>
          </a:p>
          <a:p>
            <a:r>
              <a:rPr lang="en-US" dirty="0" err="1" smtClean="0"/>
              <a:t>Brandmeister</a:t>
            </a:r>
            <a:r>
              <a:rPr lang="en-US" dirty="0" smtClean="0"/>
              <a:t> Network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848032" y="5432439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TS 1, TG 91</a:t>
            </a:r>
            <a:endParaRPr lang="en-US" sz="1600" dirty="0"/>
          </a:p>
        </p:txBody>
      </p:sp>
      <p:cxnSp>
        <p:nvCxnSpPr>
          <p:cNvPr id="451" name="Straight Arrow Connector 450"/>
          <p:cNvCxnSpPr/>
          <p:nvPr/>
        </p:nvCxnSpPr>
        <p:spPr>
          <a:xfrm flipV="1">
            <a:off x="7064243" y="3770711"/>
            <a:ext cx="927134" cy="676616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TextBox 452"/>
          <p:cNvSpPr txBox="1"/>
          <p:nvPr/>
        </p:nvSpPr>
        <p:spPr>
          <a:xfrm>
            <a:off x="7467617" y="4780836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TS 1, TG 91</a:t>
            </a:r>
            <a:endParaRPr lang="en-US" sz="1600" dirty="0"/>
          </a:p>
        </p:txBody>
      </p:sp>
      <p:cxnSp>
        <p:nvCxnSpPr>
          <p:cNvPr id="454" name="Straight Arrow Connector 453"/>
          <p:cNvCxnSpPr/>
          <p:nvPr/>
        </p:nvCxnSpPr>
        <p:spPr>
          <a:xfrm>
            <a:off x="7015009" y="4619797"/>
            <a:ext cx="471467" cy="764638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5" name="TextBox 454"/>
          <p:cNvSpPr txBox="1"/>
          <p:nvPr/>
        </p:nvSpPr>
        <p:spPr>
          <a:xfrm>
            <a:off x="159521" y="4709244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TS 2, TG 82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56" name="TextBox 455"/>
          <p:cNvSpPr txBox="1"/>
          <p:nvPr/>
        </p:nvSpPr>
        <p:spPr>
          <a:xfrm>
            <a:off x="7017396" y="6400800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TS 2, TG 82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457" name="Straight Arrow Connector 456"/>
          <p:cNvCxnSpPr/>
          <p:nvPr/>
        </p:nvCxnSpPr>
        <p:spPr>
          <a:xfrm flipV="1">
            <a:off x="6781800" y="1015850"/>
            <a:ext cx="979598" cy="628974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Arrow Connector 457"/>
          <p:cNvCxnSpPr/>
          <p:nvPr/>
        </p:nvCxnSpPr>
        <p:spPr>
          <a:xfrm>
            <a:off x="6781800" y="1729732"/>
            <a:ext cx="1335004" cy="375601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TextBox 458"/>
          <p:cNvSpPr txBox="1"/>
          <p:nvPr/>
        </p:nvSpPr>
        <p:spPr>
          <a:xfrm>
            <a:off x="3353370" y="1319554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TS 2, TG 82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60" name="TextBox 459"/>
          <p:cNvSpPr txBox="1"/>
          <p:nvPr/>
        </p:nvSpPr>
        <p:spPr>
          <a:xfrm>
            <a:off x="4245659" y="3985822"/>
            <a:ext cx="1583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Bridge Point</a:t>
            </a:r>
            <a:endParaRPr lang="en-US" dirty="0"/>
          </a:p>
        </p:txBody>
      </p:sp>
      <p:sp>
        <p:nvSpPr>
          <p:cNvPr id="461" name="TextBox 460"/>
          <p:cNvSpPr txBox="1"/>
          <p:nvPr/>
        </p:nvSpPr>
        <p:spPr>
          <a:xfrm>
            <a:off x="4336536" y="3243524"/>
            <a:ext cx="1583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Bridgr</a:t>
            </a:r>
            <a:r>
              <a:rPr lang="en-US" dirty="0" smtClean="0"/>
              <a:t> Point</a:t>
            </a:r>
            <a:endParaRPr lang="en-US" dirty="0"/>
          </a:p>
        </p:txBody>
      </p:sp>
      <p:sp>
        <p:nvSpPr>
          <p:cNvPr id="462" name="TextBox 461"/>
          <p:cNvSpPr txBox="1"/>
          <p:nvPr/>
        </p:nvSpPr>
        <p:spPr>
          <a:xfrm>
            <a:off x="8039710" y="2969299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TS 2, TG 82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63" name="TextBox 462"/>
          <p:cNvSpPr txBox="1"/>
          <p:nvPr/>
        </p:nvSpPr>
        <p:spPr>
          <a:xfrm>
            <a:off x="8019755" y="1532152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TS 1, TG 91</a:t>
            </a:r>
            <a:endParaRPr lang="en-US" sz="1600" dirty="0"/>
          </a:p>
        </p:txBody>
      </p:sp>
      <p:sp>
        <p:nvSpPr>
          <p:cNvPr id="313" name="Oval 312"/>
          <p:cNvSpPr/>
          <p:nvPr/>
        </p:nvSpPr>
        <p:spPr>
          <a:xfrm>
            <a:off x="3753190" y="4252322"/>
            <a:ext cx="152173" cy="983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val 313"/>
          <p:cNvSpPr/>
          <p:nvPr/>
        </p:nvSpPr>
        <p:spPr>
          <a:xfrm>
            <a:off x="5562645" y="3429921"/>
            <a:ext cx="152173" cy="983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val 314"/>
          <p:cNvSpPr/>
          <p:nvPr/>
        </p:nvSpPr>
        <p:spPr>
          <a:xfrm>
            <a:off x="5382675" y="4263836"/>
            <a:ext cx="152173" cy="983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3" name="Group 342"/>
          <p:cNvGrpSpPr/>
          <p:nvPr/>
        </p:nvGrpSpPr>
        <p:grpSpPr>
          <a:xfrm>
            <a:off x="7603822" y="854264"/>
            <a:ext cx="314321" cy="990600"/>
            <a:chOff x="2971800" y="1828800"/>
            <a:chExt cx="990600" cy="2667000"/>
          </a:xfrm>
        </p:grpSpPr>
        <p:sp>
          <p:nvSpPr>
            <p:cNvPr id="344" name="Rounded Rectangle 343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5" name="Rounded Rectangle 344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2" name="Rounded Rectangle 371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8" name="Rounded Rectangle 377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79" name="Group 378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420" name="Rectangle 41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4" name="Rectangle 42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2" name="Rectangle 45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4" name="Rectangle 46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80" name="Group 379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392" name="Rectangle 39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4" name="Rectangle 41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8" name="Rectangle 41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9" name="Rectangle 41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81" name="Group 380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388" name="Rectangle 38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9" name="Rectangle 38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0" name="Rectangle 38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1" name="Rectangle 39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82" name="Group 381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384" name="Rectangle 38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5" name="Rectangle 38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6" name="Rectangle 38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7" name="Rectangle 38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383" name="Straight Connector 382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5" name="Straight Arrow Connector 464"/>
          <p:cNvCxnSpPr>
            <a:stCxn id="102" idx="0"/>
          </p:cNvCxnSpPr>
          <p:nvPr/>
        </p:nvCxnSpPr>
        <p:spPr>
          <a:xfrm flipV="1">
            <a:off x="2310973" y="2370530"/>
            <a:ext cx="181121" cy="493129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6" name="TextBox 465"/>
          <p:cNvSpPr txBox="1"/>
          <p:nvPr/>
        </p:nvSpPr>
        <p:spPr>
          <a:xfrm>
            <a:off x="2476983" y="1095378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TS 1, TG 91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8327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823" y="164380"/>
            <a:ext cx="8229600" cy="852579"/>
          </a:xfrm>
        </p:spPr>
        <p:txBody>
          <a:bodyPr/>
          <a:lstStyle/>
          <a:p>
            <a:r>
              <a:rPr lang="en-US" u="sng" dirty="0" smtClean="0"/>
              <a:t>DMR Repeater Structure</a:t>
            </a:r>
            <a:endParaRPr lang="en-US" u="sng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OBRA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14A31-AEB4-4C82-A87A-A7192D876B01}" type="slidenum">
              <a:rPr lang="en-US" smtClean="0"/>
              <a:t>9</a:t>
            </a:fld>
            <a:endParaRPr lang="en-US" dirty="0"/>
          </a:p>
        </p:txBody>
      </p:sp>
      <p:pic>
        <p:nvPicPr>
          <p:cNvPr id="102" name="Picture 7" descr="C:\Users\raffa_000\AppData\Local\Microsoft\Windows\INetCache\IE\BM0W4J1D\jcartier-antenna-square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7593" y="2863659"/>
            <a:ext cx="426759" cy="9599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4" name="Cloud 123"/>
          <p:cNvSpPr/>
          <p:nvPr/>
        </p:nvSpPr>
        <p:spPr>
          <a:xfrm>
            <a:off x="2848272" y="1801752"/>
            <a:ext cx="3628728" cy="3507836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58" name="Group 257"/>
          <p:cNvGrpSpPr/>
          <p:nvPr/>
        </p:nvGrpSpPr>
        <p:grpSpPr>
          <a:xfrm>
            <a:off x="526872" y="3613719"/>
            <a:ext cx="314321" cy="990600"/>
            <a:chOff x="2971800" y="1828800"/>
            <a:chExt cx="990600" cy="2667000"/>
          </a:xfrm>
        </p:grpSpPr>
        <p:sp>
          <p:nvSpPr>
            <p:cNvPr id="259" name="Rounded Rectangle 258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0" name="Rounded Rectangle 259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1" name="Rounded Rectangle 260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2" name="Rounded Rectangle 261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63" name="Group 262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280" name="Rectangle 27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1" name="Rectangle 280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2" name="Rectangle 28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83" name="Rectangle 28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4" name="Group 263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276" name="Rectangle 27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7" name="Rectangle 27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8" name="Rectangle 27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9" name="Rectangle 27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5" name="Group 264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272" name="Rectangle 27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3" name="Rectangle 27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4" name="Rectangle 27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5" name="Rectangle 27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66" name="Group 265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268" name="Rectangle 26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69" name="Rectangle 26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0" name="Rectangle 26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71" name="Rectangle 27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267" name="Straight Connector 266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4" name="Group 283"/>
          <p:cNvGrpSpPr/>
          <p:nvPr/>
        </p:nvGrpSpPr>
        <p:grpSpPr>
          <a:xfrm>
            <a:off x="2177773" y="1319228"/>
            <a:ext cx="314321" cy="990600"/>
            <a:chOff x="2971800" y="1828800"/>
            <a:chExt cx="990600" cy="2667000"/>
          </a:xfrm>
        </p:grpSpPr>
        <p:sp>
          <p:nvSpPr>
            <p:cNvPr id="285" name="Rounded Rectangle 284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6" name="Rounded Rectangle 285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7" name="Rounded Rectangle 286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8" name="Rounded Rectangle 287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89" name="Group 288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306" name="Rectangle 30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7" name="Rectangle 30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8" name="Rectangle 30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9" name="Rectangle 30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90" name="Group 289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302" name="Rectangle 30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3" name="Rectangle 30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4" name="Rectangle 30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5" name="Rectangle 30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91" name="Group 290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298" name="Rectangle 29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9" name="Rectangle 29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0" name="Rectangle 29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01" name="Rectangle 30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92" name="Group 291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294" name="Rectangle 29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5" name="Rectangle 29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6" name="Rectangle 29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97" name="Rectangle 29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293" name="Straight Connector 292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035" y="1615317"/>
            <a:ext cx="427037" cy="95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3" name="TextBox 2052"/>
          <p:cNvSpPr txBox="1"/>
          <p:nvPr/>
        </p:nvSpPr>
        <p:spPr>
          <a:xfrm>
            <a:off x="3641272" y="2188704"/>
            <a:ext cx="22266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   </a:t>
            </a:r>
            <a:r>
              <a:rPr lang="en-US" u="sng" dirty="0" smtClean="0"/>
              <a:t>INTERNET</a:t>
            </a:r>
            <a:r>
              <a:rPr lang="en-US" dirty="0" smtClean="0"/>
              <a:t> 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9521" y="1043454"/>
            <a:ext cx="20366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/>
              <a:t>Repeater Operation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1087" y="1415825"/>
            <a:ext cx="1424621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Channel</a:t>
            </a:r>
            <a:endParaRPr lang="en-US" sz="1400" dirty="0"/>
          </a:p>
          <a:p>
            <a:r>
              <a:rPr lang="en-US" sz="1400" dirty="0" smtClean="0"/>
              <a:t>-</a:t>
            </a:r>
            <a:r>
              <a:rPr lang="en-US" sz="1400" dirty="0" err="1" smtClean="0"/>
              <a:t>Xmit</a:t>
            </a:r>
            <a:r>
              <a:rPr lang="en-US" sz="1400" dirty="0" smtClean="0"/>
              <a:t>. Frequency</a:t>
            </a:r>
          </a:p>
          <a:p>
            <a:r>
              <a:rPr lang="en-US" sz="1400" dirty="0" smtClean="0"/>
              <a:t>-Rec. Frequency</a:t>
            </a:r>
            <a:endParaRPr lang="en-US" sz="1400" dirty="0"/>
          </a:p>
          <a:p>
            <a:r>
              <a:rPr lang="en-US" sz="1400" dirty="0" smtClean="0"/>
              <a:t>-Time Slot</a:t>
            </a:r>
          </a:p>
          <a:p>
            <a:r>
              <a:rPr lang="en-US" sz="1400" dirty="0" smtClean="0"/>
              <a:t>-Color Code</a:t>
            </a:r>
          </a:p>
          <a:p>
            <a:r>
              <a:rPr lang="en-US" sz="1400" dirty="0" smtClean="0"/>
              <a:t>-Talk Group</a:t>
            </a:r>
          </a:p>
          <a:p>
            <a:r>
              <a:rPr lang="en-US" sz="1400" dirty="0" smtClean="0"/>
              <a:t>-DMR ID</a:t>
            </a:r>
          </a:p>
        </p:txBody>
      </p:sp>
      <p:pic>
        <p:nvPicPr>
          <p:cNvPr id="17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4536" y="4481378"/>
            <a:ext cx="427037" cy="95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5" name="Group 204"/>
          <p:cNvGrpSpPr/>
          <p:nvPr/>
        </p:nvGrpSpPr>
        <p:grpSpPr>
          <a:xfrm>
            <a:off x="7338321" y="5343601"/>
            <a:ext cx="314321" cy="990600"/>
            <a:chOff x="2971800" y="1828800"/>
            <a:chExt cx="990600" cy="2667000"/>
          </a:xfrm>
        </p:grpSpPr>
        <p:sp>
          <p:nvSpPr>
            <p:cNvPr id="206" name="Rounded Rectangle 205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7" name="Rounded Rectangle 206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8" name="Rounded Rectangle 207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9" name="Rounded Rectangle 208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10" name="Group 209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227" name="Rectangle 226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8" name="Rectangle 227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9" name="Rectangle 228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0" name="Rectangle 229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11" name="Group 210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223" name="Rectangle 22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4" name="Rectangle 22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5" name="Rectangle 224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6" name="Rectangle 225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12" name="Group 211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219" name="Rectangle 21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0" name="Rectangle 21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1" name="Rectangle 22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22" name="Rectangle 22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13" name="Group 212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215" name="Rectangle 21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6" name="Rectangle 21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7" name="Rectangle 21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18" name="Rectangle 21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214" name="Straight Connector 213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1" name="Group 230"/>
          <p:cNvGrpSpPr/>
          <p:nvPr/>
        </p:nvGrpSpPr>
        <p:grpSpPr>
          <a:xfrm>
            <a:off x="7832705" y="3731794"/>
            <a:ext cx="314321" cy="990600"/>
            <a:chOff x="2971800" y="1828800"/>
            <a:chExt cx="990600" cy="2667000"/>
          </a:xfrm>
        </p:grpSpPr>
        <p:sp>
          <p:nvSpPr>
            <p:cNvPr id="318" name="Rounded Rectangle 317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9" name="Rounded Rectangle 318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0" name="Rounded Rectangle 319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1" name="Rounded Rectangle 320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22" name="Group 321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339" name="Rectangle 33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0" name="Rectangle 33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1" name="Rectangle 34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42" name="Rectangle 34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23" name="Group 322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335" name="Rectangle 33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6" name="Rectangle 33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7" name="Rectangle 33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8" name="Rectangle 33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24" name="Group 323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331" name="Rectangle 330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2" name="Rectangle 331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3" name="Rectangle 332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4" name="Rectangle 33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25" name="Group 324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327" name="Rectangle 326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8" name="Rectangle 327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29" name="Rectangle 328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30" name="Rectangle 329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326" name="Straight Connector 325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7" name="Group 346"/>
          <p:cNvGrpSpPr/>
          <p:nvPr/>
        </p:nvGrpSpPr>
        <p:grpSpPr>
          <a:xfrm>
            <a:off x="7789286" y="3039390"/>
            <a:ext cx="307434" cy="390531"/>
            <a:chOff x="802189" y="4995234"/>
            <a:chExt cx="307434" cy="390531"/>
          </a:xfrm>
        </p:grpSpPr>
        <p:sp>
          <p:nvSpPr>
            <p:cNvPr id="348" name="Oval 347"/>
            <p:cNvSpPr/>
            <p:nvPr/>
          </p:nvSpPr>
          <p:spPr>
            <a:xfrm>
              <a:off x="802189" y="4995234"/>
              <a:ext cx="77325" cy="6989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9" name="Oval 348"/>
            <p:cNvSpPr/>
            <p:nvPr/>
          </p:nvSpPr>
          <p:spPr>
            <a:xfrm>
              <a:off x="910039" y="5164419"/>
              <a:ext cx="77325" cy="6989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0" name="Oval 349"/>
            <p:cNvSpPr/>
            <p:nvPr/>
          </p:nvSpPr>
          <p:spPr>
            <a:xfrm>
              <a:off x="1032298" y="5315867"/>
              <a:ext cx="77325" cy="69898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51" name="Group 350"/>
          <p:cNvGrpSpPr/>
          <p:nvPr/>
        </p:nvGrpSpPr>
        <p:grpSpPr>
          <a:xfrm>
            <a:off x="7977344" y="1960139"/>
            <a:ext cx="314321" cy="990600"/>
            <a:chOff x="2971800" y="1828800"/>
            <a:chExt cx="990600" cy="2667000"/>
          </a:xfrm>
        </p:grpSpPr>
        <p:sp>
          <p:nvSpPr>
            <p:cNvPr id="352" name="Rounded Rectangle 351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3" name="Rounded Rectangle 352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4" name="Rounded Rectangle 353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5" name="Rounded Rectangle 354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56" name="Group 355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374" name="Rectangle 37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5" name="Rectangle 37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6" name="Rectangle 37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7" name="Rectangle 37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57" name="Group 356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369" name="Rectangle 36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0" name="Rectangle 36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1" name="Rectangle 37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73" name="Rectangle 372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58" name="Group 357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365" name="Rectangle 36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6" name="Rectangle 36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7" name="Rectangle 36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8" name="Rectangle 36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59" name="Group 358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361" name="Rectangle 360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2" name="Rectangle 361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3" name="Rectangle 362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64" name="Rectangle 36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360" name="Straight Connector 359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6" name="Group 315"/>
          <p:cNvGrpSpPr/>
          <p:nvPr/>
        </p:nvGrpSpPr>
        <p:grpSpPr>
          <a:xfrm>
            <a:off x="2995817" y="1379930"/>
            <a:ext cx="314321" cy="990600"/>
            <a:chOff x="2971800" y="1828800"/>
            <a:chExt cx="990600" cy="2667000"/>
          </a:xfrm>
        </p:grpSpPr>
        <p:sp>
          <p:nvSpPr>
            <p:cNvPr id="317" name="Rounded Rectangle 316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3" name="Rounded Rectangle 392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4" name="Rounded Rectangle 393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95" name="Rounded Rectangle 394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96" name="Group 395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413" name="Rectangle 41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5" name="Rectangle 41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6" name="Rectangle 41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7" name="Rectangle 41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97" name="Group 396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409" name="Rectangle 40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0" name="Rectangle 40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1" name="Rectangle 41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2" name="Rectangle 41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98" name="Group 397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405" name="Rectangle 40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6" name="Rectangle 40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7" name="Rectangle 40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8" name="Rectangle 40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99" name="Group 398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401" name="Rectangle 400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2" name="Rectangle 401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3" name="Rectangle 402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04" name="Rectangle 40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400" name="Straight Connector 399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6" name="Group 345"/>
          <p:cNvGrpSpPr/>
          <p:nvPr/>
        </p:nvGrpSpPr>
        <p:grpSpPr>
          <a:xfrm>
            <a:off x="1314700" y="4393835"/>
            <a:ext cx="314321" cy="990600"/>
            <a:chOff x="2971800" y="1828800"/>
            <a:chExt cx="990600" cy="2667000"/>
          </a:xfrm>
        </p:grpSpPr>
        <p:sp>
          <p:nvSpPr>
            <p:cNvPr id="421" name="Rounded Rectangle 420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2" name="Rounded Rectangle 421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3" name="Rounded Rectangle 422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5" name="Rounded Rectangle 424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426" name="Group 425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443" name="Rectangle 442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4" name="Rectangle 44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5" name="Rectangle 444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6" name="Rectangle 445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7" name="Group 426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439" name="Rectangle 438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0" name="Rectangle 439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1" name="Rectangle 440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42" name="Rectangle 441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8" name="Group 427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435" name="Rectangle 434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6" name="Rectangle 435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7" name="Rectangle 436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8" name="Rectangle 437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29" name="Group 428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431" name="Rectangle 430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2" name="Rectangle 431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3" name="Rectangle 432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34" name="Rectangle 43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430" name="Straight Connector 429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TextBox 10"/>
          <p:cNvSpPr txBox="1"/>
          <p:nvPr/>
        </p:nvSpPr>
        <p:spPr>
          <a:xfrm>
            <a:off x="3341601" y="4290666"/>
            <a:ext cx="1583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Bridge Point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885328" y="3009210"/>
            <a:ext cx="1292445" cy="611732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1614815" y="3067708"/>
            <a:ext cx="620198" cy="1236589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7" name="Straight Arrow Connector 446"/>
          <p:cNvCxnSpPr/>
          <p:nvPr/>
        </p:nvCxnSpPr>
        <p:spPr>
          <a:xfrm>
            <a:off x="2524352" y="3748418"/>
            <a:ext cx="1209675" cy="531744"/>
          </a:xfrm>
          <a:prstGeom prst="straightConnector1">
            <a:avLst/>
          </a:prstGeom>
          <a:ln w="1905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8" name="Straight Arrow Connector 447"/>
          <p:cNvCxnSpPr/>
          <p:nvPr/>
        </p:nvCxnSpPr>
        <p:spPr>
          <a:xfrm flipV="1">
            <a:off x="2433768" y="2370530"/>
            <a:ext cx="500846" cy="484983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9" name="Straight Arrow Connector 448"/>
          <p:cNvCxnSpPr/>
          <p:nvPr/>
        </p:nvCxnSpPr>
        <p:spPr>
          <a:xfrm>
            <a:off x="5562645" y="4339946"/>
            <a:ext cx="1121891" cy="967246"/>
          </a:xfrm>
          <a:prstGeom prst="straightConnector1">
            <a:avLst/>
          </a:prstGeom>
          <a:ln w="1905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0" name="Straight Arrow Connector 449"/>
          <p:cNvCxnSpPr/>
          <p:nvPr/>
        </p:nvCxnSpPr>
        <p:spPr>
          <a:xfrm flipV="1">
            <a:off x="5715000" y="2488686"/>
            <a:ext cx="914400" cy="940314"/>
          </a:xfrm>
          <a:prstGeom prst="straightConnector1">
            <a:avLst/>
          </a:prstGeom>
          <a:ln w="1905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3518002" y="2514362"/>
            <a:ext cx="23115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PRN Network</a:t>
            </a:r>
          </a:p>
          <a:p>
            <a:r>
              <a:rPr lang="en-US" dirty="0" err="1" smtClean="0"/>
              <a:t>Brandmeister</a:t>
            </a:r>
            <a:r>
              <a:rPr lang="en-US" dirty="0" smtClean="0"/>
              <a:t> Network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848032" y="5432439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TS 1, TG 91</a:t>
            </a:r>
            <a:endParaRPr lang="en-US" sz="1600" dirty="0"/>
          </a:p>
        </p:txBody>
      </p:sp>
      <p:cxnSp>
        <p:nvCxnSpPr>
          <p:cNvPr id="451" name="Straight Arrow Connector 450"/>
          <p:cNvCxnSpPr/>
          <p:nvPr/>
        </p:nvCxnSpPr>
        <p:spPr>
          <a:xfrm flipV="1">
            <a:off x="7064243" y="3770711"/>
            <a:ext cx="927134" cy="676616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3" name="TextBox 452"/>
          <p:cNvSpPr txBox="1"/>
          <p:nvPr/>
        </p:nvSpPr>
        <p:spPr>
          <a:xfrm>
            <a:off x="7467617" y="4780836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TS 1, TG 91</a:t>
            </a:r>
            <a:endParaRPr lang="en-US" sz="1600" dirty="0"/>
          </a:p>
        </p:txBody>
      </p:sp>
      <p:cxnSp>
        <p:nvCxnSpPr>
          <p:cNvPr id="454" name="Straight Arrow Connector 453"/>
          <p:cNvCxnSpPr/>
          <p:nvPr/>
        </p:nvCxnSpPr>
        <p:spPr>
          <a:xfrm>
            <a:off x="7015009" y="4619797"/>
            <a:ext cx="471467" cy="764638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5" name="TextBox 454"/>
          <p:cNvSpPr txBox="1"/>
          <p:nvPr/>
        </p:nvSpPr>
        <p:spPr>
          <a:xfrm>
            <a:off x="159521" y="4709244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TS 2, TG 82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56" name="TextBox 455"/>
          <p:cNvSpPr txBox="1"/>
          <p:nvPr/>
        </p:nvSpPr>
        <p:spPr>
          <a:xfrm>
            <a:off x="7017396" y="6400800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TS 2, TG 82</a:t>
            </a:r>
            <a:endParaRPr lang="en-US" sz="1600" dirty="0">
              <a:solidFill>
                <a:srgbClr val="FF0000"/>
              </a:solidFill>
            </a:endParaRPr>
          </a:p>
        </p:txBody>
      </p:sp>
      <p:cxnSp>
        <p:nvCxnSpPr>
          <p:cNvPr id="457" name="Straight Arrow Connector 456"/>
          <p:cNvCxnSpPr/>
          <p:nvPr/>
        </p:nvCxnSpPr>
        <p:spPr>
          <a:xfrm flipV="1">
            <a:off x="6781800" y="1015850"/>
            <a:ext cx="979598" cy="628974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8" name="Straight Arrow Connector 457"/>
          <p:cNvCxnSpPr/>
          <p:nvPr/>
        </p:nvCxnSpPr>
        <p:spPr>
          <a:xfrm>
            <a:off x="6781800" y="1729732"/>
            <a:ext cx="1335004" cy="375601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9" name="TextBox 458"/>
          <p:cNvSpPr txBox="1"/>
          <p:nvPr/>
        </p:nvSpPr>
        <p:spPr>
          <a:xfrm>
            <a:off x="3353370" y="1319554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TS 2, TG 82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60" name="TextBox 459"/>
          <p:cNvSpPr txBox="1"/>
          <p:nvPr/>
        </p:nvSpPr>
        <p:spPr>
          <a:xfrm>
            <a:off x="4245659" y="3985822"/>
            <a:ext cx="1583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Bridge Point</a:t>
            </a:r>
            <a:endParaRPr lang="en-US" dirty="0"/>
          </a:p>
        </p:txBody>
      </p:sp>
      <p:sp>
        <p:nvSpPr>
          <p:cNvPr id="461" name="TextBox 460"/>
          <p:cNvSpPr txBox="1"/>
          <p:nvPr/>
        </p:nvSpPr>
        <p:spPr>
          <a:xfrm>
            <a:off x="4336536" y="3243524"/>
            <a:ext cx="15838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Bridgr</a:t>
            </a:r>
            <a:r>
              <a:rPr lang="en-US" dirty="0" smtClean="0"/>
              <a:t> Point</a:t>
            </a:r>
            <a:endParaRPr lang="en-US" dirty="0"/>
          </a:p>
        </p:txBody>
      </p:sp>
      <p:sp>
        <p:nvSpPr>
          <p:cNvPr id="462" name="TextBox 461"/>
          <p:cNvSpPr txBox="1"/>
          <p:nvPr/>
        </p:nvSpPr>
        <p:spPr>
          <a:xfrm>
            <a:off x="8039710" y="2969299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</a:rPr>
              <a:t>TS 2, TG 82</a:t>
            </a:r>
            <a:endParaRPr lang="en-US" sz="1600" dirty="0">
              <a:solidFill>
                <a:srgbClr val="FF0000"/>
              </a:solidFill>
            </a:endParaRPr>
          </a:p>
        </p:txBody>
      </p:sp>
      <p:sp>
        <p:nvSpPr>
          <p:cNvPr id="463" name="TextBox 462"/>
          <p:cNvSpPr txBox="1"/>
          <p:nvPr/>
        </p:nvSpPr>
        <p:spPr>
          <a:xfrm>
            <a:off x="8019755" y="1532152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TS 1, TG 91</a:t>
            </a:r>
            <a:endParaRPr lang="en-US" sz="1600" dirty="0"/>
          </a:p>
        </p:txBody>
      </p:sp>
      <p:grpSp>
        <p:nvGrpSpPr>
          <p:cNvPr id="10" name="Group 9"/>
          <p:cNvGrpSpPr/>
          <p:nvPr/>
        </p:nvGrpSpPr>
        <p:grpSpPr>
          <a:xfrm>
            <a:off x="3905509" y="5414197"/>
            <a:ext cx="700486" cy="598354"/>
            <a:chOff x="3595258" y="5485115"/>
            <a:chExt cx="700486" cy="598354"/>
          </a:xfrm>
        </p:grpSpPr>
        <p:sp>
          <p:nvSpPr>
            <p:cNvPr id="232" name="Rectangle 231"/>
            <p:cNvSpPr/>
            <p:nvPr/>
          </p:nvSpPr>
          <p:spPr>
            <a:xfrm>
              <a:off x="3595258" y="5753992"/>
              <a:ext cx="700486" cy="329477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4133538" y="5485115"/>
              <a:ext cx="0" cy="268877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3" name="Straight Arrow Connector 232"/>
          <p:cNvCxnSpPr/>
          <p:nvPr/>
        </p:nvCxnSpPr>
        <p:spPr>
          <a:xfrm flipH="1">
            <a:off x="4654669" y="4487712"/>
            <a:ext cx="699318" cy="1503058"/>
          </a:xfrm>
          <a:prstGeom prst="straightConnector1">
            <a:avLst/>
          </a:prstGeom>
          <a:ln w="19050">
            <a:solidFill>
              <a:schemeClr val="accent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4" name="Group 233"/>
          <p:cNvGrpSpPr/>
          <p:nvPr/>
        </p:nvGrpSpPr>
        <p:grpSpPr>
          <a:xfrm>
            <a:off x="2789543" y="5372877"/>
            <a:ext cx="314321" cy="990600"/>
            <a:chOff x="2971800" y="1828800"/>
            <a:chExt cx="990600" cy="2667000"/>
          </a:xfrm>
        </p:grpSpPr>
        <p:sp>
          <p:nvSpPr>
            <p:cNvPr id="235" name="Rounded Rectangle 234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6" name="Rounded Rectangle 235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7" name="Rounded Rectangle 236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8" name="Rounded Rectangle 237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239" name="Group 238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256" name="Rectangle 255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7" name="Rectangle 256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0" name="Rectangle 30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11" name="Rectangle 31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40" name="Group 239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252" name="Rectangle 25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3" name="Rectangle 252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4" name="Rectangle 253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5" name="Rectangle 254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41" name="Group 240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248" name="Rectangle 24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9" name="Rectangle 24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0" name="Rectangle 24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51" name="Rectangle 25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242" name="Group 241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244" name="Rectangle 24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5" name="Rectangle 24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6" name="Rectangle 24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7" name="Rectangle 24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243" name="Straight Connector 242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2" name="Straight Arrow Connector 311"/>
          <p:cNvCxnSpPr/>
          <p:nvPr/>
        </p:nvCxnSpPr>
        <p:spPr>
          <a:xfrm>
            <a:off x="3073642" y="5393986"/>
            <a:ext cx="1326037" cy="38453"/>
          </a:xfrm>
          <a:prstGeom prst="straightConnector1">
            <a:avLst/>
          </a:prstGeom>
          <a:ln w="19050"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670885" y="6016592"/>
            <a:ext cx="1457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HOT SPOT</a:t>
            </a:r>
            <a:endParaRPr lang="en-US" dirty="0"/>
          </a:p>
        </p:txBody>
      </p:sp>
      <p:sp>
        <p:nvSpPr>
          <p:cNvPr id="313" name="Oval 312"/>
          <p:cNvSpPr/>
          <p:nvPr/>
        </p:nvSpPr>
        <p:spPr>
          <a:xfrm>
            <a:off x="3753190" y="4252322"/>
            <a:ext cx="152173" cy="983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val 313"/>
          <p:cNvSpPr/>
          <p:nvPr/>
        </p:nvSpPr>
        <p:spPr>
          <a:xfrm>
            <a:off x="5562645" y="3429921"/>
            <a:ext cx="152173" cy="983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val 314"/>
          <p:cNvSpPr/>
          <p:nvPr/>
        </p:nvSpPr>
        <p:spPr>
          <a:xfrm>
            <a:off x="5382675" y="4263836"/>
            <a:ext cx="152173" cy="9831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3" name="Group 342"/>
          <p:cNvGrpSpPr/>
          <p:nvPr/>
        </p:nvGrpSpPr>
        <p:grpSpPr>
          <a:xfrm>
            <a:off x="7603822" y="854264"/>
            <a:ext cx="314321" cy="990600"/>
            <a:chOff x="2971800" y="1828800"/>
            <a:chExt cx="990600" cy="2667000"/>
          </a:xfrm>
        </p:grpSpPr>
        <p:sp>
          <p:nvSpPr>
            <p:cNvPr id="344" name="Rounded Rectangle 343"/>
            <p:cNvSpPr/>
            <p:nvPr/>
          </p:nvSpPr>
          <p:spPr>
            <a:xfrm>
              <a:off x="2971800" y="2590800"/>
              <a:ext cx="990600" cy="1905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5" name="Rounded Rectangle 344"/>
            <p:cNvSpPr/>
            <p:nvPr/>
          </p:nvSpPr>
          <p:spPr>
            <a:xfrm>
              <a:off x="3028950" y="3133725"/>
              <a:ext cx="876300" cy="30480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2" name="Rounded Rectangle 371"/>
            <p:cNvSpPr/>
            <p:nvPr/>
          </p:nvSpPr>
          <p:spPr>
            <a:xfrm>
              <a:off x="3019424" y="27432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8" name="Rounded Rectangle 377"/>
            <p:cNvSpPr/>
            <p:nvPr/>
          </p:nvSpPr>
          <p:spPr>
            <a:xfrm>
              <a:off x="3028950" y="2933700"/>
              <a:ext cx="885826" cy="76200"/>
            </a:xfrm>
            <a:prstGeom prst="roundRect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379" name="Group 378"/>
            <p:cNvGrpSpPr/>
            <p:nvPr/>
          </p:nvGrpSpPr>
          <p:grpSpPr>
            <a:xfrm>
              <a:off x="3052762" y="3581397"/>
              <a:ext cx="814390" cy="96840"/>
              <a:chOff x="3052762" y="3581397"/>
              <a:chExt cx="814390" cy="96840"/>
            </a:xfrm>
          </p:grpSpPr>
          <p:sp>
            <p:nvSpPr>
              <p:cNvPr id="420" name="Rectangle 419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4" name="Rectangle 42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52" name="Rectangle 451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64" name="Rectangle 463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80" name="Group 379"/>
            <p:cNvGrpSpPr/>
            <p:nvPr/>
          </p:nvGrpSpPr>
          <p:grpSpPr>
            <a:xfrm>
              <a:off x="3064668" y="3782214"/>
              <a:ext cx="814390" cy="96840"/>
              <a:chOff x="3052762" y="3581397"/>
              <a:chExt cx="814390" cy="96840"/>
            </a:xfrm>
          </p:grpSpPr>
          <p:sp>
            <p:nvSpPr>
              <p:cNvPr id="392" name="Rectangle 391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4" name="Rectangle 413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8" name="Rectangle 417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19" name="Rectangle 418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81" name="Group 380"/>
            <p:cNvGrpSpPr/>
            <p:nvPr/>
          </p:nvGrpSpPr>
          <p:grpSpPr>
            <a:xfrm>
              <a:off x="3052762" y="3983037"/>
              <a:ext cx="814390" cy="96840"/>
              <a:chOff x="3052762" y="3581397"/>
              <a:chExt cx="814390" cy="96840"/>
            </a:xfrm>
          </p:grpSpPr>
          <p:sp>
            <p:nvSpPr>
              <p:cNvPr id="388" name="Rectangle 387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9" name="Rectangle 388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0" name="Rectangle 389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91" name="Rectangle 390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382" name="Group 381"/>
            <p:cNvGrpSpPr/>
            <p:nvPr/>
          </p:nvGrpSpPr>
          <p:grpSpPr>
            <a:xfrm>
              <a:off x="3059905" y="4191000"/>
              <a:ext cx="814390" cy="96840"/>
              <a:chOff x="3052762" y="3581397"/>
              <a:chExt cx="814390" cy="96840"/>
            </a:xfrm>
          </p:grpSpPr>
          <p:sp>
            <p:nvSpPr>
              <p:cNvPr id="384" name="Rectangle 383"/>
              <p:cNvSpPr/>
              <p:nvPr/>
            </p:nvSpPr>
            <p:spPr>
              <a:xfrm>
                <a:off x="3052762" y="3581398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5" name="Rectangle 384"/>
              <p:cNvSpPr/>
              <p:nvPr/>
            </p:nvSpPr>
            <p:spPr>
              <a:xfrm>
                <a:off x="3286121" y="3581400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6" name="Rectangle 385"/>
              <p:cNvSpPr/>
              <p:nvPr/>
            </p:nvSpPr>
            <p:spPr>
              <a:xfrm>
                <a:off x="3505200" y="3581397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387" name="Rectangle 386"/>
              <p:cNvSpPr/>
              <p:nvPr/>
            </p:nvSpPr>
            <p:spPr>
              <a:xfrm>
                <a:off x="3724276" y="3581399"/>
                <a:ext cx="142876" cy="96837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383" name="Straight Connector 382"/>
            <p:cNvCxnSpPr/>
            <p:nvPr/>
          </p:nvCxnSpPr>
          <p:spPr>
            <a:xfrm>
              <a:off x="3795714" y="1828800"/>
              <a:ext cx="0" cy="762000"/>
            </a:xfrm>
            <a:prstGeom prst="line">
              <a:avLst/>
            </a:prstGeom>
            <a:ln w="571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65" name="Straight Arrow Connector 464"/>
          <p:cNvCxnSpPr>
            <a:stCxn id="102" idx="0"/>
          </p:cNvCxnSpPr>
          <p:nvPr/>
        </p:nvCxnSpPr>
        <p:spPr>
          <a:xfrm flipV="1">
            <a:off x="2310973" y="2370530"/>
            <a:ext cx="181121" cy="493129"/>
          </a:xfrm>
          <a:prstGeom prst="straightConnector1">
            <a:avLst/>
          </a:prstGeom>
          <a:ln w="1905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6" name="TextBox 465"/>
          <p:cNvSpPr txBox="1"/>
          <p:nvPr/>
        </p:nvSpPr>
        <p:spPr>
          <a:xfrm>
            <a:off x="2476983" y="1095378"/>
            <a:ext cx="11042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TS 1, TG 91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125703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919</Words>
  <Application>Microsoft Office PowerPoint</Application>
  <PresentationFormat>On-screen Show (4:3)</PresentationFormat>
  <Paragraphs>279</Paragraphs>
  <Slides>21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Office Theme</vt:lpstr>
      <vt:lpstr>Acrobat Document</vt:lpstr>
      <vt:lpstr>Digital Mobile Radio (DMR) BASICS</vt:lpstr>
      <vt:lpstr>What Will Be Covered</vt:lpstr>
      <vt:lpstr>DMR Can Be Confusing</vt:lpstr>
      <vt:lpstr>WHAT IS DMR</vt:lpstr>
      <vt:lpstr>WHAT IS DIGITAL</vt:lpstr>
      <vt:lpstr>Analog vs DMR Repeater Channel</vt:lpstr>
      <vt:lpstr>DMR Repeater Structure</vt:lpstr>
      <vt:lpstr>DMR Repeater Structure</vt:lpstr>
      <vt:lpstr>DMR Repeater Structure</vt:lpstr>
      <vt:lpstr>Brandmeister vs PRN</vt:lpstr>
      <vt:lpstr>PowerPoint Presentation</vt:lpstr>
      <vt:lpstr>DMR SIMPLEX</vt:lpstr>
      <vt:lpstr>Getting Started</vt:lpstr>
      <vt:lpstr>What is a Code Plug</vt:lpstr>
      <vt:lpstr>OBRA andDMR</vt:lpstr>
      <vt:lpstr>Using a DMR Radio</vt:lpstr>
      <vt:lpstr>DMR DEMO</vt:lpstr>
      <vt:lpstr>BACKUP DATA</vt:lpstr>
      <vt:lpstr>DMR Terms Time Slots</vt:lpstr>
      <vt:lpstr>How Does DMR Work Binary Numbers</vt:lpstr>
      <vt:lpstr>How Does DMR Work Digital Encoding/Modulation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Mobile Radio (DMR) BASICS</dc:title>
  <dc:creator>raffajm@verizon.net</dc:creator>
  <cp:lastModifiedBy>raffajm@verizon.net</cp:lastModifiedBy>
  <cp:revision>29</cp:revision>
  <dcterms:created xsi:type="dcterms:W3CDTF">2023-09-07T16:28:31Z</dcterms:created>
  <dcterms:modified xsi:type="dcterms:W3CDTF">2023-09-19T23:28:07Z</dcterms:modified>
</cp:coreProperties>
</file>