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09" r:id="rId4"/>
    <p:sldId id="308" r:id="rId5"/>
    <p:sldId id="311" r:id="rId6"/>
    <p:sldId id="260" r:id="rId7"/>
    <p:sldId id="284" r:id="rId8"/>
    <p:sldId id="261" r:id="rId9"/>
    <p:sldId id="262" r:id="rId10"/>
    <p:sldId id="263" r:id="rId11"/>
    <p:sldId id="304" r:id="rId12"/>
    <p:sldId id="306" r:id="rId13"/>
    <p:sldId id="305" r:id="rId14"/>
    <p:sldId id="303" r:id="rId15"/>
    <p:sldId id="295" r:id="rId16"/>
    <p:sldId id="296" r:id="rId17"/>
    <p:sldId id="297" r:id="rId18"/>
    <p:sldId id="298" r:id="rId19"/>
    <p:sldId id="299" r:id="rId20"/>
    <p:sldId id="300" r:id="rId21"/>
    <p:sldId id="293" r:id="rId22"/>
    <p:sldId id="294" r:id="rId23"/>
    <p:sldId id="31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68" autoAdjust="0"/>
    <p:restoredTop sz="94694"/>
  </p:normalViewPr>
  <p:slideViewPr>
    <p:cSldViewPr>
      <p:cViewPr varScale="1">
        <p:scale>
          <a:sx n="121" d="100"/>
          <a:sy n="121" d="100"/>
        </p:scale>
        <p:origin x="2528"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2562F-673C-411F-A690-946DB25C4758}" type="datetimeFigureOut">
              <a:rPr lang="en-US" smtClean="0"/>
              <a:t>2/27/23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AE3AB-0495-4A80-8188-F00622E95F55}" type="slidenum">
              <a:rPr lang="en-US" smtClean="0"/>
              <a:t>‹#›</a:t>
            </a:fld>
            <a:endParaRPr lang="en-US" dirty="0"/>
          </a:p>
        </p:txBody>
      </p:sp>
    </p:spTree>
    <p:extLst>
      <p:ext uri="{BB962C8B-B14F-4D97-AF65-F5344CB8AC3E}">
        <p14:creationId xmlns:p14="http://schemas.microsoft.com/office/powerpoint/2010/main" val="354644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AE3AB-0495-4A80-8188-F00622E95F55}" type="slidenum">
              <a:rPr lang="en-US" smtClean="0"/>
              <a:t>24</a:t>
            </a:fld>
            <a:endParaRPr lang="en-US" dirty="0"/>
          </a:p>
        </p:txBody>
      </p:sp>
    </p:spTree>
    <p:extLst>
      <p:ext uri="{BB962C8B-B14F-4D97-AF65-F5344CB8AC3E}">
        <p14:creationId xmlns:p14="http://schemas.microsoft.com/office/powerpoint/2010/main" val="399314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096718-D46F-454B-9736-66EE494FFFBC}"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7414161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0C936-EBF3-44FB-840F-638875974AFE}"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38756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C7063-90E0-4F32-A50E-118B14F7252A}"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363974448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326276269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4CDA3-B535-4060-94DC-B5A5DF7159F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19989503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E553F7-E6F5-4D78-8452-AD6787FD9B95}" type="datetime1">
              <a:rPr lang="en-US" smtClean="0"/>
              <a:t>2/27/23</a:t>
            </a:fld>
            <a:endParaRPr lang="en-US" dirty="0"/>
          </a:p>
        </p:txBody>
      </p:sp>
      <p:sp>
        <p:nvSpPr>
          <p:cNvPr id="6" name="Footer Placeholder 5"/>
          <p:cNvSpPr>
            <a:spLocks noGrp="1"/>
          </p:cNvSpPr>
          <p:nvPr>
            <p:ph type="ftr" sz="quarter" idx="11"/>
          </p:nvPr>
        </p:nvSpPr>
        <p:spPr/>
        <p:txBody>
          <a:bodyPr/>
          <a:lstStyle/>
          <a:p>
            <a:r>
              <a:rPr lang="en-US" dirty="0"/>
              <a:t>OBRA Training</a:t>
            </a:r>
          </a:p>
        </p:txBody>
      </p:sp>
      <p:sp>
        <p:nvSpPr>
          <p:cNvPr id="7" name="Slide Number Placeholder 6"/>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16757069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54C58-FC28-45F7-BF59-127875B37629}" type="datetime1">
              <a:rPr lang="en-US" smtClean="0"/>
              <a:t>2/27/23</a:t>
            </a:fld>
            <a:endParaRPr lang="en-US" dirty="0"/>
          </a:p>
        </p:txBody>
      </p:sp>
      <p:sp>
        <p:nvSpPr>
          <p:cNvPr id="8" name="Footer Placeholder 7"/>
          <p:cNvSpPr>
            <a:spLocks noGrp="1"/>
          </p:cNvSpPr>
          <p:nvPr>
            <p:ph type="ftr" sz="quarter" idx="11"/>
          </p:nvPr>
        </p:nvSpPr>
        <p:spPr/>
        <p:txBody>
          <a:bodyPr/>
          <a:lstStyle/>
          <a:p>
            <a:r>
              <a:rPr lang="en-US" dirty="0"/>
              <a:t>OBRA Training</a:t>
            </a:r>
          </a:p>
        </p:txBody>
      </p:sp>
      <p:sp>
        <p:nvSpPr>
          <p:cNvPr id="9" name="Slide Number Placeholder 8"/>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377103376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689C37-2000-49AE-B5AF-5EB55CED878C}" type="datetime1">
              <a:rPr lang="en-US" smtClean="0"/>
              <a:t>2/27/23</a:t>
            </a:fld>
            <a:endParaRPr lang="en-US" dirty="0"/>
          </a:p>
        </p:txBody>
      </p:sp>
      <p:sp>
        <p:nvSpPr>
          <p:cNvPr id="4" name="Footer Placeholder 3"/>
          <p:cNvSpPr>
            <a:spLocks noGrp="1"/>
          </p:cNvSpPr>
          <p:nvPr>
            <p:ph type="ftr" sz="quarter" idx="11"/>
          </p:nvPr>
        </p:nvSpPr>
        <p:spPr/>
        <p:txBody>
          <a:bodyPr/>
          <a:lstStyle/>
          <a:p>
            <a:r>
              <a:rPr lang="en-US" dirty="0"/>
              <a:t>OBRA Training</a:t>
            </a:r>
          </a:p>
        </p:txBody>
      </p:sp>
      <p:sp>
        <p:nvSpPr>
          <p:cNvPr id="5" name="Slide Number Placeholder 4"/>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287579360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42263-990E-4C9B-9D14-0770F4737079}" type="datetime1">
              <a:rPr lang="en-US" smtClean="0"/>
              <a:t>2/27/23</a:t>
            </a:fld>
            <a:endParaRPr lang="en-US" dirty="0"/>
          </a:p>
        </p:txBody>
      </p:sp>
      <p:sp>
        <p:nvSpPr>
          <p:cNvPr id="3" name="Footer Placeholder 2"/>
          <p:cNvSpPr>
            <a:spLocks noGrp="1"/>
          </p:cNvSpPr>
          <p:nvPr>
            <p:ph type="ftr" sz="quarter" idx="11"/>
          </p:nvPr>
        </p:nvSpPr>
        <p:spPr/>
        <p:txBody>
          <a:bodyPr/>
          <a:lstStyle/>
          <a:p>
            <a:r>
              <a:rPr lang="en-US" dirty="0"/>
              <a:t>OBRA Training</a:t>
            </a:r>
          </a:p>
        </p:txBody>
      </p:sp>
      <p:sp>
        <p:nvSpPr>
          <p:cNvPr id="4" name="Slide Number Placeholder 3"/>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10977823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4361F-EA32-4109-903C-6C4365C048BB}" type="datetime1">
              <a:rPr lang="en-US" smtClean="0"/>
              <a:t>2/27/23</a:t>
            </a:fld>
            <a:endParaRPr lang="en-US" dirty="0"/>
          </a:p>
        </p:txBody>
      </p:sp>
      <p:sp>
        <p:nvSpPr>
          <p:cNvPr id="6" name="Footer Placeholder 5"/>
          <p:cNvSpPr>
            <a:spLocks noGrp="1"/>
          </p:cNvSpPr>
          <p:nvPr>
            <p:ph type="ftr" sz="quarter" idx="11"/>
          </p:nvPr>
        </p:nvSpPr>
        <p:spPr/>
        <p:txBody>
          <a:bodyPr/>
          <a:lstStyle/>
          <a:p>
            <a:r>
              <a:rPr lang="en-US" dirty="0"/>
              <a:t>OBRA Training</a:t>
            </a:r>
          </a:p>
        </p:txBody>
      </p:sp>
      <p:sp>
        <p:nvSpPr>
          <p:cNvPr id="7" name="Slide Number Placeholder 6"/>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290837634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3DA00-423E-4679-9B7C-3B9F8EEE2BAF}" type="datetime1">
              <a:rPr lang="en-US" smtClean="0"/>
              <a:t>2/27/23</a:t>
            </a:fld>
            <a:endParaRPr lang="en-US" dirty="0"/>
          </a:p>
        </p:txBody>
      </p:sp>
      <p:sp>
        <p:nvSpPr>
          <p:cNvPr id="6" name="Footer Placeholder 5"/>
          <p:cNvSpPr>
            <a:spLocks noGrp="1"/>
          </p:cNvSpPr>
          <p:nvPr>
            <p:ph type="ftr" sz="quarter" idx="11"/>
          </p:nvPr>
        </p:nvSpPr>
        <p:spPr/>
        <p:txBody>
          <a:bodyPr/>
          <a:lstStyle/>
          <a:p>
            <a:r>
              <a:rPr lang="en-US" dirty="0"/>
              <a:t>OBRA Training</a:t>
            </a:r>
          </a:p>
        </p:txBody>
      </p:sp>
      <p:sp>
        <p:nvSpPr>
          <p:cNvPr id="7" name="Slide Number Placeholder 6"/>
          <p:cNvSpPr>
            <a:spLocks noGrp="1"/>
          </p:cNvSpPr>
          <p:nvPr>
            <p:ph type="sldNum" sz="quarter" idx="12"/>
          </p:nvPr>
        </p:nvSpPr>
        <p:spPr/>
        <p:txBody>
          <a:bodyPr/>
          <a:lstStyle/>
          <a:p>
            <a:fld id="{39A160D7-F0F0-42E0-B8E5-A9C6CD958EE4}" type="slidenum">
              <a:rPr lang="en-US" smtClean="0"/>
              <a:t>‹#›</a:t>
            </a:fld>
            <a:endParaRPr lang="en-US" dirty="0"/>
          </a:p>
        </p:txBody>
      </p:sp>
    </p:spTree>
    <p:extLst>
      <p:ext uri="{BB962C8B-B14F-4D97-AF65-F5344CB8AC3E}">
        <p14:creationId xmlns:p14="http://schemas.microsoft.com/office/powerpoint/2010/main" val="402224192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9C135-7B66-4FC7-A1A3-22C50E930041}" type="datetime1">
              <a:rPr lang="en-US" smtClean="0"/>
              <a:t>2/27/23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OBRA Training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160D7-F0F0-42E0-B8E5-A9C6CD958EE4}" type="slidenum">
              <a:rPr lang="en-US" smtClean="0"/>
              <a:t>‹#›</a:t>
            </a:fld>
            <a:endParaRPr lang="en-US" dirty="0"/>
          </a:p>
        </p:txBody>
      </p:sp>
    </p:spTree>
    <p:extLst>
      <p:ext uri="{BB962C8B-B14F-4D97-AF65-F5344CB8AC3E}">
        <p14:creationId xmlns:p14="http://schemas.microsoft.com/office/powerpoint/2010/main" val="214510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braob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BxuvF1J7aAhVoU98KHcP5BfYQjRx6BAgAEAU&amp;url=http://www.clker.com/clipart-laptop-1.html&amp;psig=AOvVaw1DtU8dn9J2Ao0VX7XPf1J6&amp;ust=1522863978457694"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BxuvF1J7aAhVoU98KHcP5BfYQjRx6BAgAEAU&amp;url=http://www.clker.com/clipart-laptop-1.html&amp;psig=AOvVaw1DtU8dn9J2Ao0VX7XPf1J6&amp;ust=15228639784576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u="sng" dirty="0"/>
              <a:t>OBRA Education Series</a:t>
            </a:r>
            <a:br>
              <a:rPr lang="en-US" b="1" u="sng" dirty="0"/>
            </a:br>
            <a:r>
              <a:rPr lang="en-US" dirty="0">
                <a:hlinkClick r:id="rId2"/>
              </a:rPr>
              <a:t>http://www.obraobx.com</a:t>
            </a:r>
            <a:br>
              <a:rPr lang="en-US" dirty="0"/>
            </a:br>
            <a:endParaRPr lang="en-US" b="1" u="sng" dirty="0"/>
          </a:p>
        </p:txBody>
      </p:sp>
      <p:sp>
        <p:nvSpPr>
          <p:cNvPr id="3" name="Subtitle 2"/>
          <p:cNvSpPr>
            <a:spLocks noGrp="1"/>
          </p:cNvSpPr>
          <p:nvPr>
            <p:ph type="subTitle" idx="1"/>
          </p:nvPr>
        </p:nvSpPr>
        <p:spPr/>
        <p:txBody>
          <a:bodyPr>
            <a:normAutofit/>
          </a:bodyPr>
          <a:lstStyle/>
          <a:p>
            <a:r>
              <a:rPr lang="en-US" sz="4000" dirty="0">
                <a:solidFill>
                  <a:srgbClr val="FF0000"/>
                </a:solidFill>
              </a:rPr>
              <a:t>Introduction to</a:t>
            </a:r>
          </a:p>
          <a:p>
            <a:r>
              <a:rPr lang="en-US" sz="4000" dirty="0">
                <a:solidFill>
                  <a:srgbClr val="FF0000"/>
                </a:solidFill>
              </a:rPr>
              <a:t> Ham Radio and OBRA</a:t>
            </a:r>
          </a:p>
          <a:p>
            <a:endParaRPr lang="en-US" sz="4000" dirty="0">
              <a:solidFill>
                <a:srgbClr val="FF0000"/>
              </a:solidFill>
            </a:endParaRPr>
          </a:p>
        </p:txBody>
      </p:sp>
      <p:sp>
        <p:nvSpPr>
          <p:cNvPr id="4" name="Date Placeholder 3"/>
          <p:cNvSpPr>
            <a:spLocks noGrp="1"/>
          </p:cNvSpPr>
          <p:nvPr>
            <p:ph type="dt" sz="half" idx="10"/>
          </p:nvPr>
        </p:nvSpPr>
        <p:spPr/>
        <p:txBody>
          <a:bodyPr/>
          <a:lstStyle/>
          <a:p>
            <a:fld id="{1E7F0947-EAA8-47E0-AD58-79202D9BBE67}"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a:t>
            </a:fld>
            <a:endParaRPr lang="en-US" dirty="0"/>
          </a:p>
        </p:txBody>
      </p:sp>
    </p:spTree>
    <p:extLst>
      <p:ext uri="{BB962C8B-B14F-4D97-AF65-F5344CB8AC3E}">
        <p14:creationId xmlns:p14="http://schemas.microsoft.com/office/powerpoint/2010/main" val="134896947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Repeaters</a:t>
            </a:r>
            <a:br>
              <a:rPr lang="en-US" u="sng" dirty="0"/>
            </a:br>
            <a:endParaRPr lang="en-US" u="sng" dirty="0"/>
          </a:p>
        </p:txBody>
      </p:sp>
      <p:sp>
        <p:nvSpPr>
          <p:cNvPr id="3" name="Content Placeholder 2"/>
          <p:cNvSpPr>
            <a:spLocks noGrp="1"/>
          </p:cNvSpPr>
          <p:nvPr>
            <p:ph idx="1"/>
          </p:nvPr>
        </p:nvSpPr>
        <p:spPr>
          <a:xfrm>
            <a:off x="704844" y="1245022"/>
            <a:ext cx="7874469" cy="4525963"/>
          </a:xfrm>
        </p:spPr>
        <p:txBody>
          <a:bodyPr/>
          <a:lstStyle/>
          <a:p>
            <a:r>
              <a:rPr lang="en-US" dirty="0"/>
              <a:t>Repeaters needs to use frequency offsets.</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10</a:t>
            </a:fld>
            <a:endParaRPr lang="en-US" dirty="0"/>
          </a:p>
        </p:txBody>
      </p:sp>
      <p:grpSp>
        <p:nvGrpSpPr>
          <p:cNvPr id="7" name="Group 6"/>
          <p:cNvGrpSpPr/>
          <p:nvPr/>
        </p:nvGrpSpPr>
        <p:grpSpPr>
          <a:xfrm>
            <a:off x="1837751" y="2705166"/>
            <a:ext cx="467966" cy="1316502"/>
            <a:chOff x="5948588" y="609600"/>
            <a:chExt cx="1366612" cy="3677394"/>
          </a:xfrm>
        </p:grpSpPr>
        <p:sp>
          <p:nvSpPr>
            <p:cNvPr id="8" name="Rounded Rectangle 7"/>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195646" y="3026169"/>
              <a:ext cx="1002326" cy="133528"/>
              <a:chOff x="3052762" y="3581397"/>
              <a:chExt cx="814390" cy="96840"/>
            </a:xfrm>
          </p:grpSpPr>
          <p:sp>
            <p:nvSpPr>
              <p:cNvPr id="30" name="Rectangle 2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6210299" y="3303066"/>
              <a:ext cx="1002326" cy="133528"/>
              <a:chOff x="3052762" y="3581397"/>
              <a:chExt cx="814390" cy="96840"/>
            </a:xfrm>
          </p:grpSpPr>
          <p:sp>
            <p:nvSpPr>
              <p:cNvPr id="26" name="Rectangle 2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195646" y="3579971"/>
              <a:ext cx="1002326" cy="133528"/>
              <a:chOff x="3052762" y="3581397"/>
              <a:chExt cx="814390" cy="96840"/>
            </a:xfrm>
          </p:grpSpPr>
          <p:sp>
            <p:nvSpPr>
              <p:cNvPr id="22" name="Rectangle 2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6204437" y="3866720"/>
              <a:ext cx="1002326" cy="133528"/>
              <a:chOff x="3052762" y="3581397"/>
              <a:chExt cx="814390" cy="96840"/>
            </a:xfrm>
          </p:grpSpPr>
          <p:sp>
            <p:nvSpPr>
              <p:cNvPr id="18" name="Rectangle 1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654366" y="4645595"/>
            <a:ext cx="467966" cy="1316502"/>
            <a:chOff x="5948588" y="609600"/>
            <a:chExt cx="1366612" cy="3677394"/>
          </a:xfrm>
        </p:grpSpPr>
        <p:sp>
          <p:nvSpPr>
            <p:cNvPr id="35" name="Rounded Rectangle 34"/>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6195646" y="3026169"/>
              <a:ext cx="1002326" cy="133528"/>
              <a:chOff x="3052762" y="3581397"/>
              <a:chExt cx="814390" cy="96840"/>
            </a:xfrm>
          </p:grpSpPr>
          <p:sp>
            <p:nvSpPr>
              <p:cNvPr id="57" name="Rectangle 5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6210299" y="3303066"/>
              <a:ext cx="1002326" cy="133528"/>
              <a:chOff x="3052762" y="3581397"/>
              <a:chExt cx="814390" cy="96840"/>
            </a:xfrm>
          </p:grpSpPr>
          <p:sp>
            <p:nvSpPr>
              <p:cNvPr id="53" name="Rectangle 5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6195646" y="3579971"/>
              <a:ext cx="1002326" cy="133528"/>
              <a:chOff x="3052762" y="3581397"/>
              <a:chExt cx="814390" cy="96840"/>
            </a:xfrm>
          </p:grpSpPr>
          <p:sp>
            <p:nvSpPr>
              <p:cNvPr id="49" name="Rectangle 4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6204437" y="3866720"/>
              <a:ext cx="1002326" cy="133528"/>
              <a:chOff x="3052762" y="3581397"/>
              <a:chExt cx="814390" cy="96840"/>
            </a:xfrm>
          </p:grpSpPr>
          <p:sp>
            <p:nvSpPr>
              <p:cNvPr id="45" name="Rectangle 4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7737496" y="3385632"/>
            <a:ext cx="467966" cy="1316502"/>
            <a:chOff x="5948588" y="609600"/>
            <a:chExt cx="1366612" cy="3677394"/>
          </a:xfrm>
        </p:grpSpPr>
        <p:sp>
          <p:nvSpPr>
            <p:cNvPr id="62" name="Rounded Rectangle 61"/>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p:nvGrpSpPr>
          <p:grpSpPr>
            <a:xfrm>
              <a:off x="6195646" y="3026169"/>
              <a:ext cx="1002326" cy="133528"/>
              <a:chOff x="3052762" y="3581397"/>
              <a:chExt cx="814390" cy="96840"/>
            </a:xfrm>
          </p:grpSpPr>
          <p:sp>
            <p:nvSpPr>
              <p:cNvPr id="84" name="Rectangle 8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p:cNvGrpSpPr/>
            <p:nvPr/>
          </p:nvGrpSpPr>
          <p:grpSpPr>
            <a:xfrm>
              <a:off x="6210299" y="3303066"/>
              <a:ext cx="1002326" cy="133528"/>
              <a:chOff x="3052762" y="3581397"/>
              <a:chExt cx="814390" cy="96840"/>
            </a:xfrm>
          </p:grpSpPr>
          <p:sp>
            <p:nvSpPr>
              <p:cNvPr id="80" name="Rectangle 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p:cNvGrpSpPr/>
            <p:nvPr/>
          </p:nvGrpSpPr>
          <p:grpSpPr>
            <a:xfrm>
              <a:off x="6195646" y="3579971"/>
              <a:ext cx="1002326" cy="133528"/>
              <a:chOff x="3052762" y="3581397"/>
              <a:chExt cx="814390" cy="96840"/>
            </a:xfrm>
          </p:grpSpPr>
          <p:sp>
            <p:nvSpPr>
              <p:cNvPr id="76" name="Rectangle 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a:off x="6204437" y="3866720"/>
              <a:ext cx="1002326" cy="133528"/>
              <a:chOff x="3052762" y="3581397"/>
              <a:chExt cx="814390" cy="96840"/>
            </a:xfrm>
          </p:grpSpPr>
          <p:sp>
            <p:nvSpPr>
              <p:cNvPr id="72" name="Rectangle 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TextBox 91"/>
          <p:cNvSpPr txBox="1"/>
          <p:nvPr/>
        </p:nvSpPr>
        <p:spPr>
          <a:xfrm flipH="1">
            <a:off x="769220" y="5943600"/>
            <a:ext cx="295760" cy="369332"/>
          </a:xfrm>
          <a:prstGeom prst="rect">
            <a:avLst/>
          </a:prstGeom>
          <a:noFill/>
        </p:spPr>
        <p:txBody>
          <a:bodyPr wrap="square" rtlCol="0">
            <a:spAutoFit/>
          </a:bodyPr>
          <a:lstStyle/>
          <a:p>
            <a:r>
              <a:rPr lang="en-US" dirty="0"/>
              <a:t>A</a:t>
            </a:r>
          </a:p>
        </p:txBody>
      </p:sp>
      <p:sp>
        <p:nvSpPr>
          <p:cNvPr id="93" name="TextBox 92"/>
          <p:cNvSpPr txBox="1"/>
          <p:nvPr/>
        </p:nvSpPr>
        <p:spPr>
          <a:xfrm flipH="1">
            <a:off x="1931439" y="4002498"/>
            <a:ext cx="382657" cy="369332"/>
          </a:xfrm>
          <a:prstGeom prst="rect">
            <a:avLst/>
          </a:prstGeom>
          <a:noFill/>
        </p:spPr>
        <p:txBody>
          <a:bodyPr wrap="square" rtlCol="0">
            <a:spAutoFit/>
          </a:bodyPr>
          <a:lstStyle/>
          <a:p>
            <a:r>
              <a:rPr lang="en-US" dirty="0"/>
              <a:t>B</a:t>
            </a:r>
          </a:p>
        </p:txBody>
      </p:sp>
      <p:sp>
        <p:nvSpPr>
          <p:cNvPr id="94" name="TextBox 93"/>
          <p:cNvSpPr txBox="1"/>
          <p:nvPr/>
        </p:nvSpPr>
        <p:spPr>
          <a:xfrm flipH="1">
            <a:off x="7857220" y="4739035"/>
            <a:ext cx="382657" cy="369332"/>
          </a:xfrm>
          <a:prstGeom prst="rect">
            <a:avLst/>
          </a:prstGeom>
          <a:noFill/>
        </p:spPr>
        <p:txBody>
          <a:bodyPr wrap="square" rtlCol="0">
            <a:spAutoFit/>
          </a:bodyPr>
          <a:lstStyle/>
          <a:p>
            <a:r>
              <a:rPr lang="en-US" dirty="0"/>
              <a:t>C</a:t>
            </a:r>
          </a:p>
        </p:txBody>
      </p:sp>
      <p:pic>
        <p:nvPicPr>
          <p:cNvPr id="1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28968"/>
            <a:ext cx="1143000" cy="237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 name="Group 112"/>
          <p:cNvGrpSpPr/>
          <p:nvPr/>
        </p:nvGrpSpPr>
        <p:grpSpPr>
          <a:xfrm flipV="1">
            <a:off x="5181600" y="2209800"/>
            <a:ext cx="2743862" cy="1289969"/>
            <a:chOff x="3096957" y="3429000"/>
            <a:chExt cx="3352681" cy="914400"/>
          </a:xfrm>
        </p:grpSpPr>
        <p:cxnSp>
          <p:nvCxnSpPr>
            <p:cNvPr id="114" name="Straight Connector 113"/>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582094" y="3657599"/>
              <a:ext cx="370906"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rot="20310967">
            <a:off x="926350" y="3467735"/>
            <a:ext cx="3982770" cy="1077376"/>
            <a:chOff x="3096957" y="3429000"/>
            <a:chExt cx="3352681" cy="914400"/>
          </a:xfrm>
        </p:grpSpPr>
        <p:cxnSp>
          <p:nvCxnSpPr>
            <p:cNvPr id="118" name="Straight Connector 117"/>
            <p:cNvCxnSpPr/>
            <p:nvPr/>
          </p:nvCxnSpPr>
          <p:spPr>
            <a:xfrm flipV="1">
              <a:off x="3096957" y="3657600"/>
              <a:ext cx="1856043"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4582093" y="3657600"/>
              <a:ext cx="370907" cy="457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593595" y="3429000"/>
              <a:ext cx="1856043"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2560808" y="2362200"/>
            <a:ext cx="2163592" cy="495366"/>
            <a:chOff x="3096957" y="3429000"/>
            <a:chExt cx="3352681" cy="914400"/>
          </a:xfrm>
        </p:grpSpPr>
        <p:cxnSp>
          <p:nvCxnSpPr>
            <p:cNvPr id="122" name="Straight Connector 121"/>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1142321" y="5355811"/>
            <a:ext cx="1545680" cy="646331"/>
          </a:xfrm>
          <a:prstGeom prst="rect">
            <a:avLst/>
          </a:prstGeom>
          <a:noFill/>
        </p:spPr>
        <p:txBody>
          <a:bodyPr wrap="none" rtlCol="0">
            <a:spAutoFit/>
          </a:bodyPr>
          <a:lstStyle/>
          <a:p>
            <a:r>
              <a:rPr lang="en-US" dirty="0"/>
              <a:t>A transmits on</a:t>
            </a:r>
          </a:p>
          <a:p>
            <a:r>
              <a:rPr lang="en-US" dirty="0">
                <a:solidFill>
                  <a:srgbClr val="00B050"/>
                </a:solidFill>
              </a:rPr>
              <a:t>144.550 MHz</a:t>
            </a:r>
          </a:p>
        </p:txBody>
      </p:sp>
      <p:sp>
        <p:nvSpPr>
          <p:cNvPr id="109" name="TextBox 108"/>
          <p:cNvSpPr txBox="1"/>
          <p:nvPr/>
        </p:nvSpPr>
        <p:spPr>
          <a:xfrm>
            <a:off x="3156318" y="4330251"/>
            <a:ext cx="3544283" cy="923330"/>
          </a:xfrm>
          <a:prstGeom prst="rect">
            <a:avLst/>
          </a:prstGeom>
          <a:noFill/>
        </p:spPr>
        <p:txBody>
          <a:bodyPr wrap="square" rtlCol="0">
            <a:spAutoFit/>
          </a:bodyPr>
          <a:lstStyle/>
          <a:p>
            <a:r>
              <a:rPr lang="en-US" dirty="0"/>
              <a:t>Repeater receives on </a:t>
            </a:r>
            <a:r>
              <a:rPr lang="en-US" dirty="0">
                <a:solidFill>
                  <a:srgbClr val="00B050"/>
                </a:solidFill>
              </a:rPr>
              <a:t>144.550 MHz</a:t>
            </a:r>
          </a:p>
          <a:p>
            <a:r>
              <a:rPr lang="en-US" dirty="0"/>
              <a:t>  and retransmits on </a:t>
            </a:r>
            <a:r>
              <a:rPr lang="en-US" dirty="0">
                <a:solidFill>
                  <a:srgbClr val="FF0000"/>
                </a:solidFill>
              </a:rPr>
              <a:t>145.150 MHz</a:t>
            </a:r>
          </a:p>
          <a:p>
            <a:r>
              <a:rPr lang="en-US" dirty="0"/>
              <a:t>             (offset of -600KHZ)</a:t>
            </a:r>
          </a:p>
        </p:txBody>
      </p:sp>
      <p:sp>
        <p:nvSpPr>
          <p:cNvPr id="110" name="TextBox 109"/>
          <p:cNvSpPr txBox="1"/>
          <p:nvPr/>
        </p:nvSpPr>
        <p:spPr>
          <a:xfrm>
            <a:off x="550435" y="2570071"/>
            <a:ext cx="1424942" cy="646331"/>
          </a:xfrm>
          <a:prstGeom prst="rect">
            <a:avLst/>
          </a:prstGeom>
          <a:noFill/>
        </p:spPr>
        <p:txBody>
          <a:bodyPr wrap="none" rtlCol="0">
            <a:spAutoFit/>
          </a:bodyPr>
          <a:lstStyle/>
          <a:p>
            <a:r>
              <a:rPr lang="en-US" dirty="0"/>
              <a:t>B receives on</a:t>
            </a:r>
          </a:p>
          <a:p>
            <a:r>
              <a:rPr lang="en-US" dirty="0">
                <a:solidFill>
                  <a:srgbClr val="FF0000"/>
                </a:solidFill>
              </a:rPr>
              <a:t>145.150 MHz</a:t>
            </a:r>
          </a:p>
        </p:txBody>
      </p:sp>
      <p:sp>
        <p:nvSpPr>
          <p:cNvPr id="112" name="TextBox 111"/>
          <p:cNvSpPr txBox="1"/>
          <p:nvPr/>
        </p:nvSpPr>
        <p:spPr>
          <a:xfrm>
            <a:off x="7620000" y="2593152"/>
            <a:ext cx="1423338" cy="646331"/>
          </a:xfrm>
          <a:prstGeom prst="rect">
            <a:avLst/>
          </a:prstGeom>
          <a:noFill/>
        </p:spPr>
        <p:txBody>
          <a:bodyPr wrap="none" rtlCol="0">
            <a:spAutoFit/>
          </a:bodyPr>
          <a:lstStyle/>
          <a:p>
            <a:r>
              <a:rPr lang="en-US" dirty="0"/>
              <a:t>C receives on</a:t>
            </a:r>
          </a:p>
          <a:p>
            <a:r>
              <a:rPr lang="en-US" dirty="0">
                <a:solidFill>
                  <a:srgbClr val="FF0000"/>
                </a:solidFill>
              </a:rPr>
              <a:t>145.150 MHz</a:t>
            </a:r>
          </a:p>
        </p:txBody>
      </p:sp>
      <p:sp>
        <p:nvSpPr>
          <p:cNvPr id="89" name="TextBox 88"/>
          <p:cNvSpPr txBox="1"/>
          <p:nvPr/>
        </p:nvSpPr>
        <p:spPr>
          <a:xfrm>
            <a:off x="2697526" y="5349974"/>
            <a:ext cx="4747069" cy="923330"/>
          </a:xfrm>
          <a:prstGeom prst="rect">
            <a:avLst/>
          </a:prstGeom>
          <a:noFill/>
        </p:spPr>
        <p:txBody>
          <a:bodyPr wrap="none" rtlCol="0">
            <a:spAutoFit/>
          </a:bodyPr>
          <a:lstStyle/>
          <a:p>
            <a:r>
              <a:rPr lang="en-US" dirty="0">
                <a:solidFill>
                  <a:srgbClr val="0070C0"/>
                </a:solidFill>
              </a:rPr>
              <a:t>Repeater can’t transmit and receive on the same</a:t>
            </a:r>
          </a:p>
          <a:p>
            <a:r>
              <a:rPr lang="en-US" dirty="0">
                <a:solidFill>
                  <a:srgbClr val="0070C0"/>
                </a:solidFill>
              </a:rPr>
              <a:t>frequency since the transmit signal would block</a:t>
            </a:r>
          </a:p>
          <a:p>
            <a:r>
              <a:rPr lang="en-US" dirty="0">
                <a:solidFill>
                  <a:srgbClr val="0070C0"/>
                </a:solidFill>
              </a:rPr>
              <a:t>the receive signal.</a:t>
            </a:r>
          </a:p>
        </p:txBody>
      </p:sp>
    </p:spTree>
    <p:extLst>
      <p:ext uri="{BB962C8B-B14F-4D97-AF65-F5344CB8AC3E}">
        <p14:creationId xmlns:p14="http://schemas.microsoft.com/office/powerpoint/2010/main" val="308984155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Repeaters</a:t>
            </a:r>
            <a:br>
              <a:rPr lang="en-US" u="sng" dirty="0"/>
            </a:br>
            <a:endParaRPr lang="en-US" u="sng" dirty="0"/>
          </a:p>
        </p:txBody>
      </p:sp>
      <p:sp>
        <p:nvSpPr>
          <p:cNvPr id="3" name="Content Placeholder 2"/>
          <p:cNvSpPr>
            <a:spLocks noGrp="1"/>
          </p:cNvSpPr>
          <p:nvPr>
            <p:ph idx="1"/>
          </p:nvPr>
        </p:nvSpPr>
        <p:spPr>
          <a:xfrm>
            <a:off x="1689150" y="1285676"/>
            <a:ext cx="6984899" cy="4525963"/>
          </a:xfrm>
        </p:spPr>
        <p:txBody>
          <a:bodyPr/>
          <a:lstStyle/>
          <a:p>
            <a:r>
              <a:rPr lang="en-US" dirty="0"/>
              <a:t>Repeaters Also Need a PL Tone.</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11</a:t>
            </a:fld>
            <a:endParaRPr lang="en-US" dirty="0"/>
          </a:p>
        </p:txBody>
      </p:sp>
      <p:grpSp>
        <p:nvGrpSpPr>
          <p:cNvPr id="7" name="Group 6"/>
          <p:cNvGrpSpPr/>
          <p:nvPr/>
        </p:nvGrpSpPr>
        <p:grpSpPr>
          <a:xfrm>
            <a:off x="1837751" y="2705166"/>
            <a:ext cx="467966" cy="1316502"/>
            <a:chOff x="5948588" y="609600"/>
            <a:chExt cx="1366612" cy="3677394"/>
          </a:xfrm>
        </p:grpSpPr>
        <p:sp>
          <p:nvSpPr>
            <p:cNvPr id="8" name="Rounded Rectangle 7"/>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195646" y="3026169"/>
              <a:ext cx="1002326" cy="133528"/>
              <a:chOff x="3052762" y="3581397"/>
              <a:chExt cx="814390" cy="96840"/>
            </a:xfrm>
          </p:grpSpPr>
          <p:sp>
            <p:nvSpPr>
              <p:cNvPr id="30" name="Rectangle 2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6210299" y="3303066"/>
              <a:ext cx="1002326" cy="133528"/>
              <a:chOff x="3052762" y="3581397"/>
              <a:chExt cx="814390" cy="96840"/>
            </a:xfrm>
          </p:grpSpPr>
          <p:sp>
            <p:nvSpPr>
              <p:cNvPr id="26" name="Rectangle 2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195646" y="3579971"/>
              <a:ext cx="1002326" cy="133528"/>
              <a:chOff x="3052762" y="3581397"/>
              <a:chExt cx="814390" cy="96840"/>
            </a:xfrm>
          </p:grpSpPr>
          <p:sp>
            <p:nvSpPr>
              <p:cNvPr id="22" name="Rectangle 2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6204437" y="3866720"/>
              <a:ext cx="1002326" cy="133528"/>
              <a:chOff x="3052762" y="3581397"/>
              <a:chExt cx="814390" cy="96840"/>
            </a:xfrm>
          </p:grpSpPr>
          <p:sp>
            <p:nvSpPr>
              <p:cNvPr id="18" name="Rectangle 1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654366" y="4645595"/>
            <a:ext cx="467966" cy="1316502"/>
            <a:chOff x="5948588" y="609600"/>
            <a:chExt cx="1366612" cy="3677394"/>
          </a:xfrm>
        </p:grpSpPr>
        <p:sp>
          <p:nvSpPr>
            <p:cNvPr id="35" name="Rounded Rectangle 34"/>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6195646" y="3026169"/>
              <a:ext cx="1002326" cy="133528"/>
              <a:chOff x="3052762" y="3581397"/>
              <a:chExt cx="814390" cy="96840"/>
            </a:xfrm>
          </p:grpSpPr>
          <p:sp>
            <p:nvSpPr>
              <p:cNvPr id="57" name="Rectangle 5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6210299" y="3303066"/>
              <a:ext cx="1002326" cy="133528"/>
              <a:chOff x="3052762" y="3581397"/>
              <a:chExt cx="814390" cy="96840"/>
            </a:xfrm>
          </p:grpSpPr>
          <p:sp>
            <p:nvSpPr>
              <p:cNvPr id="53" name="Rectangle 5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6195646" y="3579971"/>
              <a:ext cx="1002326" cy="133528"/>
              <a:chOff x="3052762" y="3581397"/>
              <a:chExt cx="814390" cy="96840"/>
            </a:xfrm>
          </p:grpSpPr>
          <p:sp>
            <p:nvSpPr>
              <p:cNvPr id="49" name="Rectangle 4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6204437" y="3866720"/>
              <a:ext cx="1002326" cy="133528"/>
              <a:chOff x="3052762" y="3581397"/>
              <a:chExt cx="814390" cy="96840"/>
            </a:xfrm>
          </p:grpSpPr>
          <p:sp>
            <p:nvSpPr>
              <p:cNvPr id="45" name="Rectangle 4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7737496" y="3385632"/>
            <a:ext cx="467966" cy="1316502"/>
            <a:chOff x="5948588" y="609600"/>
            <a:chExt cx="1366612" cy="3677394"/>
          </a:xfrm>
        </p:grpSpPr>
        <p:sp>
          <p:nvSpPr>
            <p:cNvPr id="62" name="Rounded Rectangle 61"/>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p:nvGrpSpPr>
          <p:grpSpPr>
            <a:xfrm>
              <a:off x="6195646" y="3026169"/>
              <a:ext cx="1002326" cy="133528"/>
              <a:chOff x="3052762" y="3581397"/>
              <a:chExt cx="814390" cy="96840"/>
            </a:xfrm>
          </p:grpSpPr>
          <p:sp>
            <p:nvSpPr>
              <p:cNvPr id="84" name="Rectangle 8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p:cNvGrpSpPr/>
            <p:nvPr/>
          </p:nvGrpSpPr>
          <p:grpSpPr>
            <a:xfrm>
              <a:off x="6210299" y="3303066"/>
              <a:ext cx="1002326" cy="133528"/>
              <a:chOff x="3052762" y="3581397"/>
              <a:chExt cx="814390" cy="96840"/>
            </a:xfrm>
          </p:grpSpPr>
          <p:sp>
            <p:nvSpPr>
              <p:cNvPr id="80" name="Rectangle 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p:cNvGrpSpPr/>
            <p:nvPr/>
          </p:nvGrpSpPr>
          <p:grpSpPr>
            <a:xfrm>
              <a:off x="6195646" y="3579971"/>
              <a:ext cx="1002326" cy="133528"/>
              <a:chOff x="3052762" y="3581397"/>
              <a:chExt cx="814390" cy="96840"/>
            </a:xfrm>
          </p:grpSpPr>
          <p:sp>
            <p:nvSpPr>
              <p:cNvPr id="76" name="Rectangle 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a:off x="6204437" y="3866720"/>
              <a:ext cx="1002326" cy="133528"/>
              <a:chOff x="3052762" y="3581397"/>
              <a:chExt cx="814390" cy="96840"/>
            </a:xfrm>
          </p:grpSpPr>
          <p:sp>
            <p:nvSpPr>
              <p:cNvPr id="72" name="Rectangle 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TextBox 91"/>
          <p:cNvSpPr txBox="1"/>
          <p:nvPr/>
        </p:nvSpPr>
        <p:spPr>
          <a:xfrm flipH="1">
            <a:off x="769220" y="5943600"/>
            <a:ext cx="295760" cy="369332"/>
          </a:xfrm>
          <a:prstGeom prst="rect">
            <a:avLst/>
          </a:prstGeom>
          <a:noFill/>
        </p:spPr>
        <p:txBody>
          <a:bodyPr wrap="square" rtlCol="0">
            <a:spAutoFit/>
          </a:bodyPr>
          <a:lstStyle/>
          <a:p>
            <a:r>
              <a:rPr lang="en-US" dirty="0"/>
              <a:t>A</a:t>
            </a:r>
          </a:p>
        </p:txBody>
      </p:sp>
      <p:sp>
        <p:nvSpPr>
          <p:cNvPr id="93" name="TextBox 92"/>
          <p:cNvSpPr txBox="1"/>
          <p:nvPr/>
        </p:nvSpPr>
        <p:spPr>
          <a:xfrm flipH="1">
            <a:off x="1931439" y="4002498"/>
            <a:ext cx="382657" cy="369332"/>
          </a:xfrm>
          <a:prstGeom prst="rect">
            <a:avLst/>
          </a:prstGeom>
          <a:noFill/>
        </p:spPr>
        <p:txBody>
          <a:bodyPr wrap="square" rtlCol="0">
            <a:spAutoFit/>
          </a:bodyPr>
          <a:lstStyle/>
          <a:p>
            <a:r>
              <a:rPr lang="en-US" dirty="0"/>
              <a:t>B</a:t>
            </a:r>
          </a:p>
        </p:txBody>
      </p:sp>
      <p:sp>
        <p:nvSpPr>
          <p:cNvPr id="94" name="TextBox 93"/>
          <p:cNvSpPr txBox="1"/>
          <p:nvPr/>
        </p:nvSpPr>
        <p:spPr>
          <a:xfrm flipH="1">
            <a:off x="7857220" y="4739035"/>
            <a:ext cx="382657" cy="369332"/>
          </a:xfrm>
          <a:prstGeom prst="rect">
            <a:avLst/>
          </a:prstGeom>
          <a:noFill/>
        </p:spPr>
        <p:txBody>
          <a:bodyPr wrap="square" rtlCol="0">
            <a:spAutoFit/>
          </a:bodyPr>
          <a:lstStyle/>
          <a:p>
            <a:r>
              <a:rPr lang="en-US" dirty="0"/>
              <a:t>C</a:t>
            </a:r>
          </a:p>
        </p:txBody>
      </p:sp>
      <p:pic>
        <p:nvPicPr>
          <p:cNvPr id="1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28968"/>
            <a:ext cx="1143000" cy="237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 name="Group 112"/>
          <p:cNvGrpSpPr/>
          <p:nvPr/>
        </p:nvGrpSpPr>
        <p:grpSpPr>
          <a:xfrm flipV="1">
            <a:off x="5181600" y="2209800"/>
            <a:ext cx="2743862" cy="1289969"/>
            <a:chOff x="3096957" y="3429000"/>
            <a:chExt cx="3352681" cy="914400"/>
          </a:xfrm>
        </p:grpSpPr>
        <p:cxnSp>
          <p:nvCxnSpPr>
            <p:cNvPr id="114" name="Straight Connector 113"/>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582094" y="3657599"/>
              <a:ext cx="370906"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rot="20310967">
            <a:off x="926350" y="3467735"/>
            <a:ext cx="3982770" cy="1077376"/>
            <a:chOff x="3096957" y="3429000"/>
            <a:chExt cx="3352681" cy="914400"/>
          </a:xfrm>
        </p:grpSpPr>
        <p:cxnSp>
          <p:nvCxnSpPr>
            <p:cNvPr id="118" name="Straight Connector 117"/>
            <p:cNvCxnSpPr/>
            <p:nvPr/>
          </p:nvCxnSpPr>
          <p:spPr>
            <a:xfrm flipV="1">
              <a:off x="3096957" y="3657600"/>
              <a:ext cx="1856043"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4582093" y="3657600"/>
              <a:ext cx="370907" cy="457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593595" y="3429000"/>
              <a:ext cx="1856043" cy="685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2560808" y="2362200"/>
            <a:ext cx="2163592" cy="495366"/>
            <a:chOff x="3096957" y="3429000"/>
            <a:chExt cx="3352681" cy="914400"/>
          </a:xfrm>
        </p:grpSpPr>
        <p:cxnSp>
          <p:nvCxnSpPr>
            <p:cNvPr id="122" name="Straight Connector 121"/>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1142321" y="5355811"/>
            <a:ext cx="1545680" cy="646331"/>
          </a:xfrm>
          <a:prstGeom prst="rect">
            <a:avLst/>
          </a:prstGeom>
          <a:noFill/>
        </p:spPr>
        <p:txBody>
          <a:bodyPr wrap="none" rtlCol="0">
            <a:spAutoFit/>
          </a:bodyPr>
          <a:lstStyle/>
          <a:p>
            <a:r>
              <a:rPr lang="en-US" dirty="0"/>
              <a:t>A transmits on</a:t>
            </a:r>
          </a:p>
          <a:p>
            <a:r>
              <a:rPr lang="en-US" dirty="0">
                <a:solidFill>
                  <a:srgbClr val="00B050"/>
                </a:solidFill>
              </a:rPr>
              <a:t>144.550 MHz</a:t>
            </a:r>
          </a:p>
        </p:txBody>
      </p:sp>
      <p:sp>
        <p:nvSpPr>
          <p:cNvPr id="109" name="TextBox 108"/>
          <p:cNvSpPr txBox="1"/>
          <p:nvPr/>
        </p:nvSpPr>
        <p:spPr>
          <a:xfrm>
            <a:off x="3156318" y="4330251"/>
            <a:ext cx="3544283" cy="923330"/>
          </a:xfrm>
          <a:prstGeom prst="rect">
            <a:avLst/>
          </a:prstGeom>
          <a:noFill/>
        </p:spPr>
        <p:txBody>
          <a:bodyPr wrap="square" rtlCol="0">
            <a:spAutoFit/>
          </a:bodyPr>
          <a:lstStyle/>
          <a:p>
            <a:r>
              <a:rPr lang="en-US" dirty="0"/>
              <a:t>Repeater receives on </a:t>
            </a:r>
            <a:r>
              <a:rPr lang="en-US" dirty="0">
                <a:solidFill>
                  <a:srgbClr val="00B050"/>
                </a:solidFill>
              </a:rPr>
              <a:t>144.550 MHz</a:t>
            </a:r>
          </a:p>
          <a:p>
            <a:r>
              <a:rPr lang="en-US" dirty="0"/>
              <a:t>  and retransmits on </a:t>
            </a:r>
            <a:r>
              <a:rPr lang="en-US" dirty="0">
                <a:solidFill>
                  <a:srgbClr val="FF0000"/>
                </a:solidFill>
              </a:rPr>
              <a:t>145.150 MHz</a:t>
            </a:r>
          </a:p>
          <a:p>
            <a:r>
              <a:rPr lang="en-US" dirty="0"/>
              <a:t>             (offset of -600KHZ)</a:t>
            </a:r>
          </a:p>
        </p:txBody>
      </p:sp>
      <p:sp>
        <p:nvSpPr>
          <p:cNvPr id="110" name="TextBox 109"/>
          <p:cNvSpPr txBox="1"/>
          <p:nvPr/>
        </p:nvSpPr>
        <p:spPr>
          <a:xfrm>
            <a:off x="369719" y="2604243"/>
            <a:ext cx="1424942" cy="646331"/>
          </a:xfrm>
          <a:prstGeom prst="rect">
            <a:avLst/>
          </a:prstGeom>
          <a:noFill/>
        </p:spPr>
        <p:txBody>
          <a:bodyPr wrap="none" rtlCol="0">
            <a:spAutoFit/>
          </a:bodyPr>
          <a:lstStyle/>
          <a:p>
            <a:r>
              <a:rPr lang="en-US" dirty="0"/>
              <a:t>B receives on</a:t>
            </a:r>
          </a:p>
          <a:p>
            <a:r>
              <a:rPr lang="en-US" dirty="0">
                <a:solidFill>
                  <a:srgbClr val="FF0000"/>
                </a:solidFill>
              </a:rPr>
              <a:t>145.150 MHz</a:t>
            </a:r>
          </a:p>
        </p:txBody>
      </p:sp>
      <p:sp>
        <p:nvSpPr>
          <p:cNvPr id="112" name="TextBox 111"/>
          <p:cNvSpPr txBox="1"/>
          <p:nvPr/>
        </p:nvSpPr>
        <p:spPr>
          <a:xfrm>
            <a:off x="7528208" y="2352741"/>
            <a:ext cx="1423338" cy="646331"/>
          </a:xfrm>
          <a:prstGeom prst="rect">
            <a:avLst/>
          </a:prstGeom>
          <a:noFill/>
        </p:spPr>
        <p:txBody>
          <a:bodyPr wrap="none" rtlCol="0">
            <a:spAutoFit/>
          </a:bodyPr>
          <a:lstStyle/>
          <a:p>
            <a:r>
              <a:rPr lang="en-US" dirty="0"/>
              <a:t>C receives on</a:t>
            </a:r>
          </a:p>
          <a:p>
            <a:r>
              <a:rPr lang="en-US" dirty="0">
                <a:solidFill>
                  <a:srgbClr val="FF0000"/>
                </a:solidFill>
              </a:rPr>
              <a:t>145.150 MHz</a:t>
            </a:r>
          </a:p>
        </p:txBody>
      </p:sp>
      <p:sp>
        <p:nvSpPr>
          <p:cNvPr id="89" name="Rectangle 88"/>
          <p:cNvSpPr/>
          <p:nvPr/>
        </p:nvSpPr>
        <p:spPr>
          <a:xfrm>
            <a:off x="2936478" y="5315516"/>
            <a:ext cx="5826521" cy="646331"/>
          </a:xfrm>
          <a:prstGeom prst="rect">
            <a:avLst/>
          </a:prstGeom>
        </p:spPr>
        <p:txBody>
          <a:bodyPr wrap="square">
            <a:spAutoFit/>
          </a:bodyPr>
          <a:lstStyle/>
          <a:p>
            <a:r>
              <a:rPr lang="en-US" dirty="0">
                <a:solidFill>
                  <a:srgbClr val="0070C0"/>
                </a:solidFill>
              </a:rPr>
              <a:t>The PL/CTCSS tone is needed to access the repeater. This prevents spurious signals from activating the repeater.</a:t>
            </a:r>
            <a:endParaRPr lang="en-US" dirty="0"/>
          </a:p>
        </p:txBody>
      </p:sp>
      <p:sp>
        <p:nvSpPr>
          <p:cNvPr id="90" name="Rectangle 89"/>
          <p:cNvSpPr/>
          <p:nvPr/>
        </p:nvSpPr>
        <p:spPr>
          <a:xfrm>
            <a:off x="1174459" y="5868164"/>
            <a:ext cx="1409360" cy="369332"/>
          </a:xfrm>
          <a:prstGeom prst="rect">
            <a:avLst/>
          </a:prstGeom>
        </p:spPr>
        <p:txBody>
          <a:bodyPr wrap="none">
            <a:spAutoFit/>
          </a:bodyPr>
          <a:lstStyle/>
          <a:p>
            <a:r>
              <a:rPr lang="en-US" dirty="0">
                <a:solidFill>
                  <a:srgbClr val="0070C0"/>
                </a:solidFill>
              </a:rPr>
              <a:t>(PL 131.8 Hz)</a:t>
            </a:r>
          </a:p>
        </p:txBody>
      </p:sp>
      <p:sp>
        <p:nvSpPr>
          <p:cNvPr id="126" name="Rectangle 125"/>
          <p:cNvSpPr/>
          <p:nvPr/>
        </p:nvSpPr>
        <p:spPr>
          <a:xfrm>
            <a:off x="417652" y="3175345"/>
            <a:ext cx="1409360" cy="369332"/>
          </a:xfrm>
          <a:prstGeom prst="rect">
            <a:avLst/>
          </a:prstGeom>
        </p:spPr>
        <p:txBody>
          <a:bodyPr wrap="none">
            <a:spAutoFit/>
          </a:bodyPr>
          <a:lstStyle/>
          <a:p>
            <a:r>
              <a:rPr lang="en-US" dirty="0">
                <a:solidFill>
                  <a:srgbClr val="0070C0"/>
                </a:solidFill>
              </a:rPr>
              <a:t>(PL 131.8 Hz)</a:t>
            </a:r>
          </a:p>
        </p:txBody>
      </p:sp>
      <p:sp>
        <p:nvSpPr>
          <p:cNvPr id="127" name="Rectangle 126"/>
          <p:cNvSpPr/>
          <p:nvPr/>
        </p:nvSpPr>
        <p:spPr>
          <a:xfrm>
            <a:off x="7568439" y="2886600"/>
            <a:ext cx="1409360" cy="369332"/>
          </a:xfrm>
          <a:prstGeom prst="rect">
            <a:avLst/>
          </a:prstGeom>
        </p:spPr>
        <p:txBody>
          <a:bodyPr wrap="none">
            <a:spAutoFit/>
          </a:bodyPr>
          <a:lstStyle/>
          <a:p>
            <a:r>
              <a:rPr lang="en-US" dirty="0">
                <a:solidFill>
                  <a:srgbClr val="0070C0"/>
                </a:solidFill>
              </a:rPr>
              <a:t>(PL 131.8 Hz)</a:t>
            </a:r>
          </a:p>
        </p:txBody>
      </p:sp>
    </p:spTree>
    <p:extLst>
      <p:ext uri="{BB962C8B-B14F-4D97-AF65-F5344CB8AC3E}">
        <p14:creationId xmlns:p14="http://schemas.microsoft.com/office/powerpoint/2010/main" val="39647917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OBRA Linked Repeaters</a:t>
            </a:r>
            <a:br>
              <a:rPr lang="en-US" dirty="0"/>
            </a:br>
            <a:endParaRPr lang="en-US" sz="3600" dirty="0"/>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12</a:t>
            </a:fld>
            <a:endParaRPr lang="en-US" dirty="0"/>
          </a:p>
        </p:txBody>
      </p:sp>
      <p:grpSp>
        <p:nvGrpSpPr>
          <p:cNvPr id="15" name="Group 14"/>
          <p:cNvGrpSpPr/>
          <p:nvPr/>
        </p:nvGrpSpPr>
        <p:grpSpPr>
          <a:xfrm>
            <a:off x="2184971" y="4350052"/>
            <a:ext cx="1339277" cy="1332945"/>
            <a:chOff x="1285006" y="3249613"/>
            <a:chExt cx="1339277" cy="1332945"/>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127" y="3249613"/>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85006" y="4213226"/>
              <a:ext cx="1339277" cy="369332"/>
            </a:xfrm>
            <a:prstGeom prst="rect">
              <a:avLst/>
            </a:prstGeom>
            <a:noFill/>
          </p:spPr>
          <p:txBody>
            <a:bodyPr wrap="none" rtlCol="0">
              <a:spAutoFit/>
            </a:bodyPr>
            <a:lstStyle/>
            <a:p>
              <a:r>
                <a:rPr lang="en-US" dirty="0"/>
                <a:t>Kill Devil Hill</a:t>
              </a:r>
            </a:p>
          </p:txBody>
        </p:sp>
      </p:grpSp>
      <p:grpSp>
        <p:nvGrpSpPr>
          <p:cNvPr id="16" name="Group 15"/>
          <p:cNvGrpSpPr/>
          <p:nvPr/>
        </p:nvGrpSpPr>
        <p:grpSpPr>
          <a:xfrm>
            <a:off x="3697970" y="2617322"/>
            <a:ext cx="1074333" cy="1332946"/>
            <a:chOff x="4115438" y="3249612"/>
            <a:chExt cx="1074333" cy="1332946"/>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08" y="3249612"/>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115438" y="4213226"/>
              <a:ext cx="1074333" cy="369332"/>
            </a:xfrm>
            <a:prstGeom prst="rect">
              <a:avLst/>
            </a:prstGeom>
            <a:noFill/>
          </p:spPr>
          <p:txBody>
            <a:bodyPr wrap="none" rtlCol="0">
              <a:spAutoFit/>
            </a:bodyPr>
            <a:lstStyle/>
            <a:p>
              <a:r>
                <a:rPr lang="en-US" dirty="0"/>
                <a:t>Columbia</a:t>
              </a:r>
            </a:p>
          </p:txBody>
        </p:sp>
      </p:grpSp>
      <p:grpSp>
        <p:nvGrpSpPr>
          <p:cNvPr id="17" name="Group 16"/>
          <p:cNvGrpSpPr/>
          <p:nvPr/>
        </p:nvGrpSpPr>
        <p:grpSpPr>
          <a:xfrm>
            <a:off x="5437370" y="2028583"/>
            <a:ext cx="849976" cy="1332946"/>
            <a:chOff x="4115438" y="3249612"/>
            <a:chExt cx="849976" cy="1332946"/>
          </a:xfrm>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08" y="3249612"/>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115438" y="4213226"/>
              <a:ext cx="849976" cy="369332"/>
            </a:xfrm>
            <a:prstGeom prst="rect">
              <a:avLst/>
            </a:prstGeom>
            <a:noFill/>
          </p:spPr>
          <p:txBody>
            <a:bodyPr wrap="none" rtlCol="0">
              <a:spAutoFit/>
            </a:bodyPr>
            <a:lstStyle/>
            <a:p>
              <a:r>
                <a:rPr lang="en-US" dirty="0"/>
                <a:t>Buxton</a:t>
              </a:r>
            </a:p>
          </p:txBody>
        </p:sp>
      </p:grpSp>
      <p:cxnSp>
        <p:nvCxnSpPr>
          <p:cNvPr id="22" name="Straight Arrow Connector 21"/>
          <p:cNvCxnSpPr/>
          <p:nvPr/>
        </p:nvCxnSpPr>
        <p:spPr>
          <a:xfrm>
            <a:off x="5982388" y="2276975"/>
            <a:ext cx="1708303" cy="92305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46450" y="1334691"/>
            <a:ext cx="1368750" cy="802631"/>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3351602" y="3882210"/>
            <a:ext cx="1535998" cy="369332"/>
          </a:xfrm>
          <a:prstGeom prst="rect">
            <a:avLst/>
          </a:prstGeom>
          <a:noFill/>
        </p:spPr>
        <p:txBody>
          <a:bodyPr wrap="none" rtlCol="0">
            <a:spAutoFit/>
          </a:bodyPr>
          <a:lstStyle/>
          <a:p>
            <a:r>
              <a:rPr lang="en-US" dirty="0"/>
              <a:t>  442.725MHz </a:t>
            </a:r>
          </a:p>
        </p:txBody>
      </p:sp>
      <p:grpSp>
        <p:nvGrpSpPr>
          <p:cNvPr id="299" name="Group 298"/>
          <p:cNvGrpSpPr/>
          <p:nvPr/>
        </p:nvGrpSpPr>
        <p:grpSpPr>
          <a:xfrm>
            <a:off x="4645677" y="4138313"/>
            <a:ext cx="1430200" cy="1605531"/>
            <a:chOff x="3825326" y="3249612"/>
            <a:chExt cx="1430200" cy="1605531"/>
          </a:xfrm>
        </p:grpSpPr>
        <p:pic>
          <p:nvPicPr>
            <p:cNvPr id="3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08" y="3249612"/>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 name="TextBox 306"/>
            <p:cNvSpPr txBox="1"/>
            <p:nvPr/>
          </p:nvSpPr>
          <p:spPr>
            <a:xfrm>
              <a:off x="3825326" y="4208812"/>
              <a:ext cx="1430200" cy="646331"/>
            </a:xfrm>
            <a:prstGeom prst="rect">
              <a:avLst/>
            </a:prstGeom>
            <a:noFill/>
          </p:spPr>
          <p:txBody>
            <a:bodyPr wrap="none" rtlCol="0">
              <a:spAutoFit/>
            </a:bodyPr>
            <a:lstStyle/>
            <a:p>
              <a:r>
                <a:rPr lang="en-US" dirty="0"/>
                <a:t>  Nags Head</a:t>
              </a:r>
            </a:p>
            <a:p>
              <a:r>
                <a:rPr lang="en-US" dirty="0"/>
                <a:t>145.290 MHz</a:t>
              </a:r>
            </a:p>
          </p:txBody>
        </p:sp>
      </p:grpSp>
      <p:grpSp>
        <p:nvGrpSpPr>
          <p:cNvPr id="308" name="Group 307"/>
          <p:cNvGrpSpPr/>
          <p:nvPr/>
        </p:nvGrpSpPr>
        <p:grpSpPr>
          <a:xfrm>
            <a:off x="6723274" y="1199697"/>
            <a:ext cx="1547218" cy="1515434"/>
            <a:chOff x="3876769" y="3127888"/>
            <a:chExt cx="1547218" cy="1515434"/>
          </a:xfrm>
        </p:grpSpPr>
        <p:pic>
          <p:nvPicPr>
            <p:cNvPr id="3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274" y="3127888"/>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 name="TextBox 309"/>
            <p:cNvSpPr txBox="1"/>
            <p:nvPr/>
          </p:nvSpPr>
          <p:spPr>
            <a:xfrm>
              <a:off x="3876769" y="3996991"/>
              <a:ext cx="1547218" cy="646331"/>
            </a:xfrm>
            <a:prstGeom prst="rect">
              <a:avLst/>
            </a:prstGeom>
            <a:noFill/>
          </p:spPr>
          <p:txBody>
            <a:bodyPr wrap="none" rtlCol="0">
              <a:spAutoFit/>
            </a:bodyPr>
            <a:lstStyle/>
            <a:p>
              <a:r>
                <a:rPr lang="en-US" dirty="0"/>
                <a:t>     Waves</a:t>
              </a:r>
            </a:p>
            <a:p>
              <a:r>
                <a:rPr lang="en-US" dirty="0"/>
                <a:t>444.3325 MHz</a:t>
              </a:r>
            </a:p>
          </p:txBody>
        </p:sp>
      </p:grpSp>
      <p:grpSp>
        <p:nvGrpSpPr>
          <p:cNvPr id="314" name="Group 313"/>
          <p:cNvGrpSpPr/>
          <p:nvPr/>
        </p:nvGrpSpPr>
        <p:grpSpPr>
          <a:xfrm>
            <a:off x="6618535" y="4740206"/>
            <a:ext cx="1446230" cy="1649969"/>
            <a:chOff x="3779307" y="3305185"/>
            <a:chExt cx="1446230" cy="1649969"/>
          </a:xfrm>
        </p:grpSpPr>
        <p:pic>
          <p:nvPicPr>
            <p:cNvPr id="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797" y="3305185"/>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 name="TextBox 315"/>
            <p:cNvSpPr txBox="1"/>
            <p:nvPr/>
          </p:nvSpPr>
          <p:spPr>
            <a:xfrm>
              <a:off x="3779307" y="4308823"/>
              <a:ext cx="1446230" cy="646331"/>
            </a:xfrm>
            <a:prstGeom prst="rect">
              <a:avLst/>
            </a:prstGeom>
            <a:noFill/>
          </p:spPr>
          <p:txBody>
            <a:bodyPr wrap="none" rtlCol="0">
              <a:spAutoFit/>
            </a:bodyPr>
            <a:lstStyle/>
            <a:p>
              <a:r>
                <a:rPr lang="en-US" dirty="0"/>
                <a:t>   Ocracoke</a:t>
              </a:r>
            </a:p>
            <a:p>
              <a:r>
                <a:rPr lang="en-US" dirty="0"/>
                <a:t>442.225 MHZ</a:t>
              </a:r>
            </a:p>
          </p:txBody>
        </p:sp>
      </p:grpSp>
      <p:cxnSp>
        <p:nvCxnSpPr>
          <p:cNvPr id="485" name="Straight Arrow Connector 484"/>
          <p:cNvCxnSpPr>
            <a:stCxn id="315" idx="0"/>
          </p:cNvCxnSpPr>
          <p:nvPr/>
        </p:nvCxnSpPr>
        <p:spPr>
          <a:xfrm flipH="1" flipV="1">
            <a:off x="6075877" y="2510389"/>
            <a:ext cx="1142667" cy="222981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6" name="Straight Arrow Connector 485"/>
          <p:cNvCxnSpPr/>
          <p:nvPr/>
        </p:nvCxnSpPr>
        <p:spPr>
          <a:xfrm flipV="1">
            <a:off x="2956718" y="2773479"/>
            <a:ext cx="1072357" cy="157657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p:nvPr/>
        </p:nvCxnSpPr>
        <p:spPr>
          <a:xfrm flipV="1">
            <a:off x="4212597" y="2164959"/>
            <a:ext cx="1479864" cy="45401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95" name="Group 494"/>
          <p:cNvGrpSpPr/>
          <p:nvPr/>
        </p:nvGrpSpPr>
        <p:grpSpPr>
          <a:xfrm>
            <a:off x="7399218" y="3103263"/>
            <a:ext cx="1446230" cy="1609945"/>
            <a:chOff x="4115438" y="3249612"/>
            <a:chExt cx="1446230" cy="1609945"/>
          </a:xfrm>
        </p:grpSpPr>
        <p:pic>
          <p:nvPicPr>
            <p:cNvPr id="4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08" y="3249612"/>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8" name="TextBox 497"/>
            <p:cNvSpPr txBox="1"/>
            <p:nvPr/>
          </p:nvSpPr>
          <p:spPr>
            <a:xfrm>
              <a:off x="4115438" y="4213226"/>
              <a:ext cx="1446230" cy="646331"/>
            </a:xfrm>
            <a:prstGeom prst="rect">
              <a:avLst/>
            </a:prstGeom>
            <a:noFill/>
          </p:spPr>
          <p:txBody>
            <a:bodyPr wrap="none" rtlCol="0">
              <a:spAutoFit/>
            </a:bodyPr>
            <a:lstStyle/>
            <a:p>
              <a:r>
                <a:rPr lang="en-US" dirty="0"/>
                <a:t>   Hatteras</a:t>
              </a:r>
            </a:p>
            <a:p>
              <a:r>
                <a:rPr lang="en-US" dirty="0"/>
                <a:t>444.725 MHZ</a:t>
              </a:r>
            </a:p>
          </p:txBody>
        </p:sp>
      </p:grpSp>
      <p:grpSp>
        <p:nvGrpSpPr>
          <p:cNvPr id="499" name="Group 498"/>
          <p:cNvGrpSpPr/>
          <p:nvPr/>
        </p:nvGrpSpPr>
        <p:grpSpPr>
          <a:xfrm>
            <a:off x="2320647" y="1170948"/>
            <a:ext cx="845103" cy="1339441"/>
            <a:chOff x="1532093" y="3249613"/>
            <a:chExt cx="845103" cy="1339441"/>
          </a:xfrm>
        </p:grpSpPr>
        <p:pic>
          <p:nvPicPr>
            <p:cNvPr id="5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127" y="3249613"/>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 name="TextBox 500"/>
            <p:cNvSpPr txBox="1"/>
            <p:nvPr/>
          </p:nvSpPr>
          <p:spPr>
            <a:xfrm>
              <a:off x="1532093" y="4219722"/>
              <a:ext cx="845103" cy="369332"/>
            </a:xfrm>
            <a:prstGeom prst="rect">
              <a:avLst/>
            </a:prstGeom>
            <a:noFill/>
          </p:spPr>
          <p:txBody>
            <a:bodyPr wrap="none" rtlCol="0">
              <a:spAutoFit/>
            </a:bodyPr>
            <a:lstStyle/>
            <a:p>
              <a:r>
                <a:rPr lang="en-US" dirty="0"/>
                <a:t>Mamie</a:t>
              </a:r>
            </a:p>
          </p:txBody>
        </p:sp>
      </p:grpSp>
      <p:sp>
        <p:nvSpPr>
          <p:cNvPr id="502" name="TextBox 501"/>
          <p:cNvSpPr txBox="1"/>
          <p:nvPr/>
        </p:nvSpPr>
        <p:spPr>
          <a:xfrm>
            <a:off x="1988250" y="2432656"/>
            <a:ext cx="1588897" cy="369332"/>
          </a:xfrm>
          <a:prstGeom prst="rect">
            <a:avLst/>
          </a:prstGeom>
          <a:noFill/>
        </p:spPr>
        <p:txBody>
          <a:bodyPr wrap="none" rtlCol="0">
            <a:spAutoFit/>
          </a:bodyPr>
          <a:lstStyle/>
          <a:p>
            <a:r>
              <a:rPr lang="en-US" dirty="0"/>
              <a:t>  146.940 MHz </a:t>
            </a:r>
          </a:p>
        </p:txBody>
      </p:sp>
      <p:sp>
        <p:nvSpPr>
          <p:cNvPr id="503" name="TextBox 502"/>
          <p:cNvSpPr txBox="1"/>
          <p:nvPr/>
        </p:nvSpPr>
        <p:spPr>
          <a:xfrm>
            <a:off x="2051401" y="5559178"/>
            <a:ext cx="1588897" cy="369332"/>
          </a:xfrm>
          <a:prstGeom prst="rect">
            <a:avLst/>
          </a:prstGeom>
          <a:noFill/>
        </p:spPr>
        <p:txBody>
          <a:bodyPr wrap="none" rtlCol="0">
            <a:spAutoFit/>
          </a:bodyPr>
          <a:lstStyle/>
          <a:p>
            <a:r>
              <a:rPr lang="en-US" dirty="0"/>
              <a:t>  145.110 MHz </a:t>
            </a:r>
          </a:p>
        </p:txBody>
      </p:sp>
      <p:cxnSp>
        <p:nvCxnSpPr>
          <p:cNvPr id="504" name="Straight Arrow Connector 503"/>
          <p:cNvCxnSpPr/>
          <p:nvPr/>
        </p:nvCxnSpPr>
        <p:spPr>
          <a:xfrm>
            <a:off x="4235136" y="2738503"/>
            <a:ext cx="1022664" cy="132837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5" name="Straight Arrow Connector 504"/>
          <p:cNvCxnSpPr/>
          <p:nvPr/>
        </p:nvCxnSpPr>
        <p:spPr>
          <a:xfrm>
            <a:off x="2895600" y="1334691"/>
            <a:ext cx="1219200" cy="1256109"/>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6" name="TextBox 505"/>
          <p:cNvSpPr txBox="1"/>
          <p:nvPr/>
        </p:nvSpPr>
        <p:spPr>
          <a:xfrm>
            <a:off x="5079746" y="3255965"/>
            <a:ext cx="1588897" cy="369332"/>
          </a:xfrm>
          <a:prstGeom prst="rect">
            <a:avLst/>
          </a:prstGeom>
          <a:noFill/>
        </p:spPr>
        <p:txBody>
          <a:bodyPr wrap="none" rtlCol="0">
            <a:spAutoFit/>
          </a:bodyPr>
          <a:lstStyle/>
          <a:p>
            <a:r>
              <a:rPr lang="en-US" dirty="0"/>
              <a:t>  145.150 MHz </a:t>
            </a:r>
          </a:p>
        </p:txBody>
      </p:sp>
      <p:grpSp>
        <p:nvGrpSpPr>
          <p:cNvPr id="72" name="Group 71"/>
          <p:cNvGrpSpPr/>
          <p:nvPr/>
        </p:nvGrpSpPr>
        <p:grpSpPr>
          <a:xfrm>
            <a:off x="1209510" y="3792597"/>
            <a:ext cx="1151205" cy="1114909"/>
            <a:chOff x="1378475" y="3625297"/>
            <a:chExt cx="1151205" cy="1114909"/>
          </a:xfrm>
        </p:grpSpPr>
        <p:sp>
          <p:nvSpPr>
            <p:cNvPr id="70" name="Regular Pentagon 69"/>
            <p:cNvSpPr/>
            <p:nvPr/>
          </p:nvSpPr>
          <p:spPr>
            <a:xfrm>
              <a:off x="1378475" y="3625297"/>
              <a:ext cx="1151205" cy="1114909"/>
            </a:xfrm>
            <a:prstGeom prst="pentagon">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1462660" y="3950268"/>
              <a:ext cx="982833" cy="646331"/>
            </a:xfrm>
            <a:prstGeom prst="rect">
              <a:avLst/>
            </a:prstGeom>
            <a:noFill/>
          </p:spPr>
          <p:txBody>
            <a:bodyPr wrap="none" rtlCol="0">
              <a:spAutoFit/>
            </a:bodyPr>
            <a:lstStyle/>
            <a:p>
              <a:r>
                <a:rPr lang="en-US" dirty="0"/>
                <a:t>Echolink</a:t>
              </a:r>
            </a:p>
            <a:p>
              <a:r>
                <a:rPr lang="en-US" dirty="0"/>
                <a:t>K4OBX-L</a:t>
              </a:r>
            </a:p>
          </p:txBody>
        </p:sp>
      </p:grpSp>
      <p:cxnSp>
        <p:nvCxnSpPr>
          <p:cNvPr id="508" name="Straight Arrow Connector 507"/>
          <p:cNvCxnSpPr/>
          <p:nvPr/>
        </p:nvCxnSpPr>
        <p:spPr>
          <a:xfrm flipV="1">
            <a:off x="2051401" y="2617323"/>
            <a:ext cx="1987199" cy="117527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09" name="Group 508"/>
          <p:cNvGrpSpPr/>
          <p:nvPr/>
        </p:nvGrpSpPr>
        <p:grpSpPr>
          <a:xfrm>
            <a:off x="741427" y="2022088"/>
            <a:ext cx="1362874" cy="1339441"/>
            <a:chOff x="1282920" y="3249613"/>
            <a:chExt cx="1362874" cy="1339441"/>
          </a:xfrm>
        </p:grpSpPr>
        <p:pic>
          <p:nvPicPr>
            <p:cNvPr id="5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127" y="3249613"/>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1" name="TextBox 510"/>
            <p:cNvSpPr txBox="1"/>
            <p:nvPr/>
          </p:nvSpPr>
          <p:spPr>
            <a:xfrm>
              <a:off x="1282920" y="4219722"/>
              <a:ext cx="1362874" cy="369332"/>
            </a:xfrm>
            <a:prstGeom prst="rect">
              <a:avLst/>
            </a:prstGeom>
            <a:noFill/>
          </p:spPr>
          <p:txBody>
            <a:bodyPr wrap="none" rtlCol="0">
              <a:spAutoFit/>
            </a:bodyPr>
            <a:lstStyle/>
            <a:p>
              <a:r>
                <a:rPr lang="en-US" dirty="0"/>
                <a:t>Mamie DMR</a:t>
              </a:r>
            </a:p>
          </p:txBody>
        </p:sp>
      </p:grpSp>
      <p:sp>
        <p:nvSpPr>
          <p:cNvPr id="512" name="TextBox 511"/>
          <p:cNvSpPr txBox="1"/>
          <p:nvPr/>
        </p:nvSpPr>
        <p:spPr>
          <a:xfrm>
            <a:off x="618703" y="3255965"/>
            <a:ext cx="1588897" cy="369332"/>
          </a:xfrm>
          <a:prstGeom prst="rect">
            <a:avLst/>
          </a:prstGeom>
          <a:noFill/>
        </p:spPr>
        <p:txBody>
          <a:bodyPr wrap="none" rtlCol="0">
            <a:spAutoFit/>
          </a:bodyPr>
          <a:lstStyle/>
          <a:p>
            <a:r>
              <a:rPr lang="en-US" dirty="0"/>
              <a:t>  147.060 MHz </a:t>
            </a:r>
          </a:p>
        </p:txBody>
      </p:sp>
      <p:cxnSp>
        <p:nvCxnSpPr>
          <p:cNvPr id="513" name="Straight Arrow Connector 512"/>
          <p:cNvCxnSpPr/>
          <p:nvPr/>
        </p:nvCxnSpPr>
        <p:spPr>
          <a:xfrm flipV="1">
            <a:off x="1524000" y="1334691"/>
            <a:ext cx="1117092" cy="734109"/>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4223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OBRA Repeaters</a:t>
            </a:r>
            <a:br>
              <a:rPr lang="en-US" dirty="0"/>
            </a:br>
            <a:endParaRPr lang="en-US" dirty="0"/>
          </a:p>
        </p:txBody>
      </p:sp>
      <p:sp>
        <p:nvSpPr>
          <p:cNvPr id="3" name="Date Placeholder 2"/>
          <p:cNvSpPr>
            <a:spLocks noGrp="1"/>
          </p:cNvSpPr>
          <p:nvPr>
            <p:ph type="dt" sz="half" idx="10"/>
          </p:nvPr>
        </p:nvSpPr>
        <p:spPr/>
        <p:txBody>
          <a:bodyPr/>
          <a:lstStyle/>
          <a:p>
            <a:fld id="{BE689C37-2000-49AE-B5AF-5EB55CED878C}" type="datetime1">
              <a:rPr lang="en-US" smtClean="0"/>
              <a:t>2/27/23</a:t>
            </a:fld>
            <a:endParaRPr lang="en-US" dirty="0"/>
          </a:p>
        </p:txBody>
      </p:sp>
      <p:sp>
        <p:nvSpPr>
          <p:cNvPr id="4" name="Footer Placeholder 3"/>
          <p:cNvSpPr>
            <a:spLocks noGrp="1"/>
          </p:cNvSpPr>
          <p:nvPr>
            <p:ph type="ftr" sz="quarter" idx="11"/>
          </p:nvPr>
        </p:nvSpPr>
        <p:spPr/>
        <p:txBody>
          <a:bodyPr/>
          <a:lstStyle/>
          <a:p>
            <a:r>
              <a:rPr lang="en-US" dirty="0"/>
              <a:t>OBRA Training</a:t>
            </a:r>
          </a:p>
        </p:txBody>
      </p:sp>
      <p:sp>
        <p:nvSpPr>
          <p:cNvPr id="5" name="Slide Number Placeholder 4"/>
          <p:cNvSpPr>
            <a:spLocks noGrp="1"/>
          </p:cNvSpPr>
          <p:nvPr>
            <p:ph type="sldNum" sz="quarter" idx="12"/>
          </p:nvPr>
        </p:nvSpPr>
        <p:spPr/>
        <p:txBody>
          <a:bodyPr/>
          <a:lstStyle/>
          <a:p>
            <a:fld id="{39A160D7-F0F0-42E0-B8E5-A9C6CD958EE4}" type="slidenum">
              <a:rPr lang="en-US" smtClean="0"/>
              <a:t>13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533400"/>
            <a:ext cx="6172200" cy="6172200"/>
          </a:xfrm>
          <a:prstGeom prst="rect">
            <a:avLst/>
          </a:prstGeom>
        </p:spPr>
      </p:pic>
    </p:spTree>
    <p:extLst>
      <p:ext uri="{BB962C8B-B14F-4D97-AF65-F5344CB8AC3E}">
        <p14:creationId xmlns:p14="http://schemas.microsoft.com/office/powerpoint/2010/main" val="266470723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OBRA Linked Repeaters</a:t>
            </a:r>
            <a:br>
              <a:rPr lang="en-US" dirty="0"/>
            </a:br>
            <a:r>
              <a:rPr lang="en-US" sz="3600" dirty="0"/>
              <a:t>EchoLink Details</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14</a:t>
            </a:fld>
            <a:endParaRPr lang="en-US" dirty="0"/>
          </a:p>
        </p:txBody>
      </p:sp>
      <p:grpSp>
        <p:nvGrpSpPr>
          <p:cNvPr id="308" name="Group 307"/>
          <p:cNvGrpSpPr/>
          <p:nvPr/>
        </p:nvGrpSpPr>
        <p:grpSpPr>
          <a:xfrm>
            <a:off x="3143339" y="1643172"/>
            <a:ext cx="1430200" cy="1606880"/>
            <a:chOff x="3851849" y="3249612"/>
            <a:chExt cx="1430200" cy="1606880"/>
          </a:xfrm>
        </p:grpSpPr>
        <p:pic>
          <p:nvPicPr>
            <p:cNvPr id="3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08" y="3249612"/>
              <a:ext cx="427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 name="TextBox 309"/>
            <p:cNvSpPr txBox="1"/>
            <p:nvPr/>
          </p:nvSpPr>
          <p:spPr>
            <a:xfrm>
              <a:off x="3851849" y="4210161"/>
              <a:ext cx="1430200" cy="646331"/>
            </a:xfrm>
            <a:prstGeom prst="rect">
              <a:avLst/>
            </a:prstGeom>
            <a:noFill/>
          </p:spPr>
          <p:txBody>
            <a:bodyPr wrap="none" rtlCol="0">
              <a:spAutoFit/>
            </a:bodyPr>
            <a:lstStyle/>
            <a:p>
              <a:r>
                <a:rPr lang="en-US" dirty="0"/>
                <a:t>     Columba</a:t>
              </a:r>
            </a:p>
            <a:p>
              <a:r>
                <a:rPr lang="en-US" dirty="0"/>
                <a:t>442.725 MHz</a:t>
              </a:r>
            </a:p>
          </p:txBody>
        </p:sp>
      </p:grpSp>
      <p:pic>
        <p:nvPicPr>
          <p:cNvPr id="497" name="Picture 5" descr="Image result for clip art lapto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0824" y="3814981"/>
            <a:ext cx="1121217" cy="1023719"/>
          </a:xfrm>
          <a:prstGeom prst="rect">
            <a:avLst/>
          </a:prstGeom>
          <a:noFill/>
          <a:extLst>
            <a:ext uri="{909E8E84-426E-40DD-AFC4-6F175D3DCCD1}">
              <a14:hiddenFill xmlns:a14="http://schemas.microsoft.com/office/drawing/2010/main">
                <a:solidFill>
                  <a:srgbClr val="FFFFFF"/>
                </a:solidFill>
              </a14:hiddenFill>
            </a:ext>
          </a:extLst>
        </p:spPr>
      </p:pic>
      <p:grpSp>
        <p:nvGrpSpPr>
          <p:cNvPr id="498" name="Group 497"/>
          <p:cNvGrpSpPr/>
          <p:nvPr/>
        </p:nvGrpSpPr>
        <p:grpSpPr>
          <a:xfrm>
            <a:off x="839455" y="4100199"/>
            <a:ext cx="900113" cy="399916"/>
            <a:chOff x="511119" y="5483742"/>
            <a:chExt cx="900113" cy="399916"/>
          </a:xfrm>
        </p:grpSpPr>
        <p:sp>
          <p:nvSpPr>
            <p:cNvPr id="513" name="Rectangle 512"/>
            <p:cNvSpPr/>
            <p:nvPr/>
          </p:nvSpPr>
          <p:spPr>
            <a:xfrm>
              <a:off x="511119" y="5514326"/>
              <a:ext cx="90011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 name="TextBox 513"/>
            <p:cNvSpPr txBox="1"/>
            <p:nvPr/>
          </p:nvSpPr>
          <p:spPr>
            <a:xfrm>
              <a:off x="512479" y="5514326"/>
              <a:ext cx="401072" cy="369332"/>
            </a:xfrm>
            <a:prstGeom prst="rect">
              <a:avLst/>
            </a:prstGeom>
            <a:noFill/>
          </p:spPr>
          <p:txBody>
            <a:bodyPr wrap="none" rtlCol="0">
              <a:spAutoFit/>
            </a:bodyPr>
            <a:lstStyle/>
            <a:p>
              <a:r>
                <a:rPr lang="en-US" dirty="0"/>
                <a:t>….</a:t>
              </a:r>
            </a:p>
          </p:txBody>
        </p:sp>
        <p:sp>
          <p:nvSpPr>
            <p:cNvPr id="515" name="TextBox 514"/>
            <p:cNvSpPr txBox="1"/>
            <p:nvPr/>
          </p:nvSpPr>
          <p:spPr>
            <a:xfrm>
              <a:off x="511119" y="5483742"/>
              <a:ext cx="421910" cy="246221"/>
            </a:xfrm>
            <a:prstGeom prst="rect">
              <a:avLst/>
            </a:prstGeom>
            <a:noFill/>
          </p:spPr>
          <p:txBody>
            <a:bodyPr wrap="none" rtlCol="0">
              <a:spAutoFit/>
            </a:bodyPr>
            <a:lstStyle/>
            <a:p>
              <a:r>
                <a:rPr lang="en-US" sz="1000" dirty="0"/>
                <a:t>||||</a:t>
              </a:r>
            </a:p>
          </p:txBody>
        </p:sp>
        <p:sp>
          <p:nvSpPr>
            <p:cNvPr id="516" name="Rectangle 515"/>
            <p:cNvSpPr/>
            <p:nvPr/>
          </p:nvSpPr>
          <p:spPr>
            <a:xfrm>
              <a:off x="896882" y="5590526"/>
              <a:ext cx="45804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TextBox 516"/>
            <p:cNvSpPr txBox="1"/>
            <p:nvPr/>
          </p:nvSpPr>
          <p:spPr>
            <a:xfrm>
              <a:off x="859225" y="5559004"/>
              <a:ext cx="518091" cy="215444"/>
            </a:xfrm>
            <a:prstGeom prst="rect">
              <a:avLst/>
            </a:prstGeom>
            <a:noFill/>
          </p:spPr>
          <p:txBody>
            <a:bodyPr wrap="none" rtlCol="0">
              <a:spAutoFit/>
            </a:bodyPr>
            <a:lstStyle/>
            <a:p>
              <a:r>
                <a:rPr lang="en-US" sz="800" dirty="0"/>
                <a:t>442.725</a:t>
              </a:r>
            </a:p>
          </p:txBody>
        </p:sp>
      </p:grpSp>
      <p:pic>
        <p:nvPicPr>
          <p:cNvPr id="499" name="Picture 5" descr="Image result for clip art lapto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008" y="4500115"/>
            <a:ext cx="1152799" cy="1052556"/>
          </a:xfrm>
          <a:prstGeom prst="rect">
            <a:avLst/>
          </a:prstGeom>
          <a:noFill/>
          <a:extLst>
            <a:ext uri="{909E8E84-426E-40DD-AFC4-6F175D3DCCD1}">
              <a14:hiddenFill xmlns:a14="http://schemas.microsoft.com/office/drawing/2010/main">
                <a:solidFill>
                  <a:srgbClr val="FFFFFF"/>
                </a:solidFill>
              </a14:hiddenFill>
            </a:ext>
          </a:extLst>
        </p:spPr>
      </p:pic>
      <p:grpSp>
        <p:nvGrpSpPr>
          <p:cNvPr id="500" name="Group 499"/>
          <p:cNvGrpSpPr/>
          <p:nvPr/>
        </p:nvGrpSpPr>
        <p:grpSpPr>
          <a:xfrm>
            <a:off x="5921627" y="3046188"/>
            <a:ext cx="364366" cy="581057"/>
            <a:chOff x="2265918" y="867444"/>
            <a:chExt cx="553482" cy="987855"/>
          </a:xfrm>
        </p:grpSpPr>
        <p:sp>
          <p:nvSpPr>
            <p:cNvPr id="511" name="Rounded Rectangle 510"/>
            <p:cNvSpPr/>
            <p:nvPr/>
          </p:nvSpPr>
          <p:spPr>
            <a:xfrm>
              <a:off x="2265918" y="867444"/>
              <a:ext cx="553482" cy="9878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Oval 511"/>
            <p:cNvSpPr/>
            <p:nvPr/>
          </p:nvSpPr>
          <p:spPr>
            <a:xfrm>
              <a:off x="2493067" y="1646381"/>
              <a:ext cx="137217" cy="141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01" name="Curved Connector 500"/>
          <p:cNvCxnSpPr>
            <a:stCxn id="513" idx="3"/>
          </p:cNvCxnSpPr>
          <p:nvPr/>
        </p:nvCxnSpPr>
        <p:spPr>
          <a:xfrm>
            <a:off x="1739568" y="4283183"/>
            <a:ext cx="458632" cy="216932"/>
          </a:xfrm>
          <a:prstGeom prst="curvedConnector3">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143339" y="3287608"/>
            <a:ext cx="3222010" cy="1501983"/>
            <a:chOff x="3399267" y="2689017"/>
            <a:chExt cx="2261143" cy="979048"/>
          </a:xfrm>
        </p:grpSpPr>
        <p:pic>
          <p:nvPicPr>
            <p:cNvPr id="496" name="Picture 2" descr="C:\Users\raffa_000\AppData\Local\Microsoft\Windows\INetCache\IE\SJI8NMEB\Interne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1037" y="2779961"/>
              <a:ext cx="1310696" cy="888104"/>
            </a:xfrm>
            <a:prstGeom prst="rect">
              <a:avLst/>
            </a:prstGeom>
            <a:noFill/>
            <a:extLst>
              <a:ext uri="{909E8E84-426E-40DD-AFC4-6F175D3DCCD1}">
                <a14:hiddenFill xmlns:a14="http://schemas.microsoft.com/office/drawing/2010/main">
                  <a:solidFill>
                    <a:srgbClr val="FFFFFF"/>
                  </a:solidFill>
                </a14:hiddenFill>
              </a:ext>
            </a:extLst>
          </p:spPr>
        </p:pic>
        <p:cxnSp>
          <p:nvCxnSpPr>
            <p:cNvPr id="502" name="Curved Connector 501"/>
            <p:cNvCxnSpPr/>
            <p:nvPr/>
          </p:nvCxnSpPr>
          <p:spPr>
            <a:xfrm>
              <a:off x="3399267" y="3224013"/>
              <a:ext cx="396826" cy="162764"/>
            </a:xfrm>
            <a:prstGeom prst="curvedConnector3">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3" name="Curved Connector 502"/>
            <p:cNvCxnSpPr>
              <a:stCxn id="496" idx="3"/>
            </p:cNvCxnSpPr>
            <p:nvPr/>
          </p:nvCxnSpPr>
          <p:spPr>
            <a:xfrm>
              <a:off x="5071733" y="3224013"/>
              <a:ext cx="588677" cy="444052"/>
            </a:xfrm>
            <a:prstGeom prst="curvedConnector3">
              <a:avLst>
                <a:gd name="adj1" fmla="val 50000"/>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4" name="Curved Connector 503"/>
            <p:cNvCxnSpPr/>
            <p:nvPr/>
          </p:nvCxnSpPr>
          <p:spPr>
            <a:xfrm flipV="1">
              <a:off x="4931035" y="2689017"/>
              <a:ext cx="395771" cy="294218"/>
            </a:xfrm>
            <a:prstGeom prst="curvedConnector3">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518" name="Straight Arrow Connector 517"/>
          <p:cNvCxnSpPr/>
          <p:nvPr/>
        </p:nvCxnSpPr>
        <p:spPr>
          <a:xfrm flipV="1">
            <a:off x="1446606" y="1801815"/>
            <a:ext cx="2243050" cy="223678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15975" y="3309879"/>
            <a:ext cx="2326342" cy="923330"/>
          </a:xfrm>
          <a:prstGeom prst="rect">
            <a:avLst/>
          </a:prstGeom>
          <a:noFill/>
        </p:spPr>
        <p:txBody>
          <a:bodyPr wrap="none" rtlCol="0">
            <a:spAutoFit/>
          </a:bodyPr>
          <a:lstStyle/>
          <a:p>
            <a:r>
              <a:rPr lang="en-US" dirty="0"/>
              <a:t>  Smart Phone or PC </a:t>
            </a:r>
          </a:p>
          <a:p>
            <a:r>
              <a:rPr lang="en-US" dirty="0"/>
              <a:t>Running EchoLink App.</a:t>
            </a:r>
          </a:p>
          <a:p>
            <a:r>
              <a:rPr lang="en-US" dirty="0"/>
              <a:t>Connected to K4OBX-L</a:t>
            </a:r>
          </a:p>
        </p:txBody>
      </p:sp>
      <p:sp>
        <p:nvSpPr>
          <p:cNvPr id="520" name="TextBox 519"/>
          <p:cNvSpPr txBox="1"/>
          <p:nvPr/>
        </p:nvSpPr>
        <p:spPr>
          <a:xfrm>
            <a:off x="819402" y="4953000"/>
            <a:ext cx="2621295" cy="923330"/>
          </a:xfrm>
          <a:prstGeom prst="rect">
            <a:avLst/>
          </a:prstGeom>
          <a:noFill/>
        </p:spPr>
        <p:txBody>
          <a:bodyPr wrap="none" rtlCol="0">
            <a:spAutoFit/>
          </a:bodyPr>
          <a:lstStyle/>
          <a:p>
            <a:r>
              <a:rPr lang="en-US" dirty="0"/>
              <a:t>PC Running EchoLink App.</a:t>
            </a:r>
          </a:p>
          <a:p>
            <a:r>
              <a:rPr lang="en-US" dirty="0"/>
              <a:t>    Designated K4OBX-L</a:t>
            </a:r>
          </a:p>
          <a:p>
            <a:endParaRPr lang="en-US" dirty="0"/>
          </a:p>
        </p:txBody>
      </p:sp>
      <p:cxnSp>
        <p:nvCxnSpPr>
          <p:cNvPr id="27" name="Straight Arrow Connector 26"/>
          <p:cNvCxnSpPr/>
          <p:nvPr/>
        </p:nvCxnSpPr>
        <p:spPr>
          <a:xfrm flipH="1" flipV="1">
            <a:off x="3962400" y="1801815"/>
            <a:ext cx="1219201" cy="211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6" name="Straight Arrow Connector 525"/>
          <p:cNvCxnSpPr/>
          <p:nvPr/>
        </p:nvCxnSpPr>
        <p:spPr>
          <a:xfrm flipH="1" flipV="1">
            <a:off x="3962400" y="1907522"/>
            <a:ext cx="1143002" cy="3784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H="1">
            <a:off x="3962400" y="1643172"/>
            <a:ext cx="1447800" cy="572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a:off x="4762500" y="1790700"/>
            <a:ext cx="990600" cy="304800"/>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410200" y="1755646"/>
            <a:ext cx="2572627" cy="369332"/>
          </a:xfrm>
          <a:prstGeom prst="rect">
            <a:avLst/>
          </a:prstGeom>
          <a:noFill/>
        </p:spPr>
        <p:txBody>
          <a:bodyPr wrap="none" rtlCol="0">
            <a:spAutoFit/>
          </a:bodyPr>
          <a:lstStyle/>
          <a:p>
            <a:r>
              <a:rPr lang="en-US" dirty="0"/>
              <a:t>To other linked Repeaters</a:t>
            </a:r>
          </a:p>
        </p:txBody>
      </p:sp>
    </p:spTree>
    <p:extLst>
      <p:ext uri="{BB962C8B-B14F-4D97-AF65-F5344CB8AC3E}">
        <p14:creationId xmlns:p14="http://schemas.microsoft.com/office/powerpoint/2010/main" val="295894123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OBRA Linked Repeaters</a:t>
            </a:r>
            <a:br>
              <a:rPr lang="en-US" dirty="0"/>
            </a:br>
            <a:r>
              <a:rPr lang="en-US" dirty="0"/>
              <a:t>Thursday Night Net</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15</a:t>
            </a:fld>
            <a:endParaRPr lang="en-US" dirty="0"/>
          </a:p>
        </p:txBody>
      </p:sp>
      <p:sp>
        <p:nvSpPr>
          <p:cNvPr id="3" name="Rectangle 2"/>
          <p:cNvSpPr/>
          <p:nvPr/>
        </p:nvSpPr>
        <p:spPr>
          <a:xfrm>
            <a:off x="685800" y="2274838"/>
            <a:ext cx="7543800" cy="3108543"/>
          </a:xfrm>
          <a:prstGeom prst="rect">
            <a:avLst/>
          </a:prstGeom>
        </p:spPr>
        <p:txBody>
          <a:bodyPr wrap="square">
            <a:spAutoFit/>
          </a:bodyPr>
          <a:lstStyle/>
          <a:p>
            <a:r>
              <a:rPr lang="en-US" sz="2800" dirty="0"/>
              <a:t>The purpose of the net is to promote fellowship among the amateur radio operators of the Outer Banks and to help us develop our communication skills.  It provides us with an opportunity to test our equipment that may be used during an emergency event.  Check-ins from all amateurs are welcome and encouraged.</a:t>
            </a:r>
          </a:p>
        </p:txBody>
      </p:sp>
    </p:spTree>
    <p:extLst>
      <p:ext uri="{BB962C8B-B14F-4D97-AF65-F5344CB8AC3E}">
        <p14:creationId xmlns:p14="http://schemas.microsoft.com/office/powerpoint/2010/main" val="10850522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OBRA Net Procedures</a:t>
            </a:r>
            <a:br>
              <a:rPr lang="en-US" u="sng" dirty="0"/>
            </a:br>
            <a:r>
              <a:rPr lang="en-US" sz="2700" dirty="0"/>
              <a:t>(Accessed from any OBRA repeater or Echolink)</a:t>
            </a:r>
          </a:p>
        </p:txBody>
      </p:sp>
      <p:sp>
        <p:nvSpPr>
          <p:cNvPr id="3" name="Content Placeholder 2"/>
          <p:cNvSpPr>
            <a:spLocks noGrp="1"/>
          </p:cNvSpPr>
          <p:nvPr>
            <p:ph idx="1"/>
          </p:nvPr>
        </p:nvSpPr>
        <p:spPr>
          <a:xfrm>
            <a:off x="381000" y="1600201"/>
            <a:ext cx="8458200" cy="3428999"/>
          </a:xfrm>
        </p:spPr>
        <p:txBody>
          <a:bodyPr>
            <a:normAutofit fontScale="70000" lnSpcReduction="20000"/>
          </a:bodyPr>
          <a:lstStyle/>
          <a:p>
            <a:r>
              <a:rPr lang="en-US" dirty="0"/>
              <a:t>Net control announces net will start at 8:00PM (7:55 PM Thursdays)</a:t>
            </a:r>
          </a:p>
          <a:p>
            <a:r>
              <a:rPr lang="en-US" dirty="0"/>
              <a:t>Starts the net, introduces him/herself (8:00 PM)</a:t>
            </a:r>
          </a:p>
          <a:p>
            <a:r>
              <a:rPr lang="en-US" dirty="0"/>
              <a:t>Asks for emergency traffic or announcements</a:t>
            </a:r>
          </a:p>
          <a:p>
            <a:r>
              <a:rPr lang="en-US" dirty="0"/>
              <a:t>Calls for stations to Check In (South to North)</a:t>
            </a:r>
          </a:p>
          <a:p>
            <a:r>
              <a:rPr lang="en-US" dirty="0"/>
              <a:t>Stations respond with</a:t>
            </a:r>
          </a:p>
          <a:p>
            <a:pPr lvl="1"/>
            <a:r>
              <a:rPr lang="en-US" dirty="0"/>
              <a:t>Net control call sign, their call sign, name, location and desire to be “in-and-out” or stick around.</a:t>
            </a:r>
          </a:p>
          <a:p>
            <a:r>
              <a:rPr lang="en-US" dirty="0"/>
              <a:t>Net control logs stations and checks for any check-ins missed</a:t>
            </a:r>
          </a:p>
          <a:p>
            <a:r>
              <a:rPr lang="en-US" dirty="0"/>
              <a:t>Then opens informal discussion for those who stuck around</a:t>
            </a:r>
          </a:p>
          <a:p>
            <a:r>
              <a:rPr lang="en-US" dirty="0"/>
              <a:t>Net Control closes the net</a:t>
            </a:r>
          </a:p>
          <a:p>
            <a:pPr marL="0" indent="0">
              <a:buNone/>
            </a:pPr>
            <a:endParaRPr lang="en-US" dirty="0"/>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16</a:t>
            </a:fld>
            <a:endParaRPr lang="en-US" dirty="0"/>
          </a:p>
        </p:txBody>
      </p:sp>
      <p:sp>
        <p:nvSpPr>
          <p:cNvPr id="7" name="TextBox 6"/>
          <p:cNvSpPr txBox="1"/>
          <p:nvPr/>
        </p:nvSpPr>
        <p:spPr>
          <a:xfrm>
            <a:off x="1676400" y="5105400"/>
            <a:ext cx="5203284" cy="369332"/>
          </a:xfrm>
          <a:prstGeom prst="rect">
            <a:avLst/>
          </a:prstGeom>
          <a:noFill/>
        </p:spPr>
        <p:txBody>
          <a:bodyPr wrap="none" rtlCol="0">
            <a:spAutoFit/>
          </a:bodyPr>
          <a:lstStyle/>
          <a:p>
            <a:r>
              <a:rPr lang="en-US" dirty="0"/>
              <a:t>NOTE: A script covering the net procedure is available</a:t>
            </a:r>
          </a:p>
        </p:txBody>
      </p:sp>
    </p:spTree>
    <p:extLst>
      <p:ext uri="{BB962C8B-B14F-4D97-AF65-F5344CB8AC3E}">
        <p14:creationId xmlns:p14="http://schemas.microsoft.com/office/powerpoint/2010/main" val="328556424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OBRA Event Procedures</a:t>
            </a:r>
          </a:p>
        </p:txBody>
      </p:sp>
      <p:sp>
        <p:nvSpPr>
          <p:cNvPr id="3" name="Content Placeholder 2"/>
          <p:cNvSpPr>
            <a:spLocks noGrp="1"/>
          </p:cNvSpPr>
          <p:nvPr>
            <p:ph idx="1"/>
          </p:nvPr>
        </p:nvSpPr>
        <p:spPr/>
        <p:txBody>
          <a:bodyPr/>
          <a:lstStyle/>
          <a:p>
            <a:r>
              <a:rPr lang="en-US" dirty="0"/>
              <a:t>One Ham is event control:</a:t>
            </a:r>
          </a:p>
          <a:p>
            <a:pPr lvl="1"/>
            <a:r>
              <a:rPr lang="en-US" dirty="0"/>
              <a:t>Coordinates with event organizers to provide logistics and safety support</a:t>
            </a:r>
          </a:p>
          <a:p>
            <a:pPr lvl="1"/>
            <a:r>
              <a:rPr lang="en-US" dirty="0"/>
              <a:t>Assigns time and location information to ham participants</a:t>
            </a:r>
          </a:p>
          <a:p>
            <a:pPr lvl="1"/>
            <a:r>
              <a:rPr lang="en-US" dirty="0"/>
              <a:t>Provide event specific activities requiring monitoring</a:t>
            </a:r>
          </a:p>
          <a:p>
            <a:pPr lvl="1"/>
            <a:r>
              <a:rPr lang="en-US" dirty="0"/>
              <a:t>Usually provides APRS info with a follow vehicle which can be viewed on a smart phone</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17</a:t>
            </a:fld>
            <a:endParaRPr lang="en-US" dirty="0"/>
          </a:p>
        </p:txBody>
      </p:sp>
    </p:spTree>
    <p:extLst>
      <p:ext uri="{BB962C8B-B14F-4D97-AF65-F5344CB8AC3E}">
        <p14:creationId xmlns:p14="http://schemas.microsoft.com/office/powerpoint/2010/main" val="384063515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OBRA Event Procedures</a:t>
            </a:r>
          </a:p>
        </p:txBody>
      </p:sp>
      <p:sp>
        <p:nvSpPr>
          <p:cNvPr id="3" name="Content Placeholder 2"/>
          <p:cNvSpPr>
            <a:spLocks noGrp="1"/>
          </p:cNvSpPr>
          <p:nvPr>
            <p:ph idx="1"/>
          </p:nvPr>
        </p:nvSpPr>
        <p:spPr/>
        <p:txBody>
          <a:bodyPr/>
          <a:lstStyle/>
          <a:p>
            <a:r>
              <a:rPr lang="en-US" dirty="0"/>
              <a:t>Ham participants:</a:t>
            </a:r>
          </a:p>
          <a:p>
            <a:pPr lvl="1"/>
            <a:r>
              <a:rPr lang="en-US" dirty="0"/>
              <a:t>Arrive on station at time assigned</a:t>
            </a:r>
          </a:p>
          <a:p>
            <a:pPr lvl="1"/>
            <a:r>
              <a:rPr lang="en-US" dirty="0"/>
              <a:t>Check in with event control</a:t>
            </a:r>
          </a:p>
          <a:p>
            <a:pPr lvl="1"/>
            <a:r>
              <a:rPr lang="en-US" dirty="0"/>
              <a:t>Advise control when event activities occur</a:t>
            </a:r>
          </a:p>
          <a:p>
            <a:pPr lvl="1"/>
            <a:r>
              <a:rPr lang="en-US" dirty="0"/>
              <a:t>Stay on station until released by event control</a:t>
            </a:r>
          </a:p>
          <a:p>
            <a:pPr lvl="1"/>
            <a:endParaRPr lang="en-US" dirty="0"/>
          </a:p>
          <a:p>
            <a:pPr marL="457200" lvl="1" indent="0">
              <a:buNone/>
            </a:pPr>
            <a:endParaRPr lang="en-US" dirty="0"/>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18</a:t>
            </a:fld>
            <a:endParaRPr lang="en-US" dirty="0"/>
          </a:p>
        </p:txBody>
      </p:sp>
    </p:spTree>
    <p:extLst>
      <p:ext uri="{BB962C8B-B14F-4D97-AF65-F5344CB8AC3E}">
        <p14:creationId xmlns:p14="http://schemas.microsoft.com/office/powerpoint/2010/main" val="306094325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OBRA Event Procedures</a:t>
            </a:r>
          </a:p>
        </p:txBody>
      </p:sp>
      <p:sp>
        <p:nvSpPr>
          <p:cNvPr id="3" name="Content Placeholder 2"/>
          <p:cNvSpPr>
            <a:spLocks noGrp="1"/>
          </p:cNvSpPr>
          <p:nvPr>
            <p:ph idx="1"/>
          </p:nvPr>
        </p:nvSpPr>
        <p:spPr/>
        <p:txBody>
          <a:bodyPr/>
          <a:lstStyle/>
          <a:p>
            <a:r>
              <a:rPr lang="en-US" dirty="0"/>
              <a:t>Event communications procedures:</a:t>
            </a:r>
          </a:p>
          <a:p>
            <a:pPr lvl="1"/>
            <a:r>
              <a:rPr lang="en-US" dirty="0"/>
              <a:t>Standard call signs:</a:t>
            </a:r>
          </a:p>
          <a:p>
            <a:pPr lvl="2"/>
            <a:r>
              <a:rPr lang="en-US" dirty="0"/>
              <a:t>N4ACT, KW4ZL is on site at 158 and 3</a:t>
            </a:r>
            <a:r>
              <a:rPr lang="en-US" baseline="30000" dirty="0"/>
              <a:t>rd</a:t>
            </a:r>
            <a:r>
              <a:rPr lang="en-US" dirty="0"/>
              <a:t> street </a:t>
            </a:r>
          </a:p>
          <a:p>
            <a:pPr lvl="2"/>
            <a:r>
              <a:rPr lang="en-US" dirty="0"/>
              <a:t>KW4ZL, N4ACT acknowledges.</a:t>
            </a:r>
          </a:p>
          <a:p>
            <a:pPr lvl="1"/>
            <a:r>
              <a:rPr lang="en-US" dirty="0"/>
              <a:t>Tactical call signs:</a:t>
            </a:r>
          </a:p>
          <a:p>
            <a:pPr lvl="2"/>
            <a:r>
              <a:rPr lang="en-US" dirty="0"/>
              <a:t>Use of letter sequences to indicate locations of event stations</a:t>
            </a:r>
          </a:p>
          <a:p>
            <a:pPr lvl="2"/>
            <a:r>
              <a:rPr lang="en-US" dirty="0">
                <a:solidFill>
                  <a:srgbClr val="FF0000"/>
                </a:solidFill>
              </a:rPr>
              <a:t>Race Control </a:t>
            </a:r>
            <a:r>
              <a:rPr lang="en-US" dirty="0"/>
              <a:t>this is </a:t>
            </a:r>
            <a:r>
              <a:rPr lang="en-US" dirty="0">
                <a:solidFill>
                  <a:srgbClr val="FF0000"/>
                </a:solidFill>
              </a:rPr>
              <a:t>OBRA 5</a:t>
            </a:r>
            <a:r>
              <a:rPr lang="en-US" dirty="0"/>
              <a:t>, KW4ZL on site</a:t>
            </a:r>
          </a:p>
          <a:p>
            <a:pPr lvl="2"/>
            <a:r>
              <a:rPr lang="en-US" dirty="0"/>
              <a:t>After last transmission sign off with your call sign </a:t>
            </a:r>
          </a:p>
          <a:p>
            <a:pPr marL="457200" lvl="1" indent="0">
              <a:buNone/>
            </a:pPr>
            <a:endParaRPr lang="en-US" dirty="0"/>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19</a:t>
            </a:fld>
            <a:endParaRPr lang="en-US" dirty="0"/>
          </a:p>
        </p:txBody>
      </p:sp>
    </p:spTree>
    <p:extLst>
      <p:ext uri="{BB962C8B-B14F-4D97-AF65-F5344CB8AC3E}">
        <p14:creationId xmlns:p14="http://schemas.microsoft.com/office/powerpoint/2010/main" val="176091121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Will Be Covered</a:t>
            </a:r>
          </a:p>
        </p:txBody>
      </p:sp>
      <p:sp>
        <p:nvSpPr>
          <p:cNvPr id="3" name="Content Placeholder 2"/>
          <p:cNvSpPr>
            <a:spLocks noGrp="1"/>
          </p:cNvSpPr>
          <p:nvPr>
            <p:ph idx="1"/>
          </p:nvPr>
        </p:nvSpPr>
        <p:spPr>
          <a:xfrm>
            <a:off x="457200" y="1371600"/>
            <a:ext cx="8229600" cy="5334000"/>
          </a:xfrm>
        </p:spPr>
        <p:txBody>
          <a:bodyPr>
            <a:normAutofit/>
          </a:bodyPr>
          <a:lstStyle/>
          <a:p>
            <a:r>
              <a:rPr lang="en-US" dirty="0"/>
              <a:t>Ham Radio Overview</a:t>
            </a:r>
          </a:p>
          <a:p>
            <a:r>
              <a:rPr lang="en-US" dirty="0"/>
              <a:t>VHF/UHF Radios</a:t>
            </a:r>
          </a:p>
          <a:p>
            <a:r>
              <a:rPr lang="en-US" dirty="0"/>
              <a:t>Linked Repeaters and their Use</a:t>
            </a:r>
          </a:p>
          <a:p>
            <a:r>
              <a:rPr lang="en-US" dirty="0"/>
              <a:t>OBRA Net</a:t>
            </a:r>
          </a:p>
          <a:p>
            <a:r>
              <a:rPr lang="en-US" dirty="0"/>
              <a:t>OBRA Events</a:t>
            </a:r>
          </a:p>
          <a:p>
            <a:r>
              <a:rPr lang="en-US" dirty="0"/>
              <a:t>Introduction to DMR (Digital Mobile Radio)</a:t>
            </a:r>
          </a:p>
          <a:p>
            <a:r>
              <a:rPr lang="en-US" dirty="0"/>
              <a:t>Radios and Programing</a:t>
            </a:r>
          </a:p>
          <a:p>
            <a:pPr lvl="1"/>
            <a:r>
              <a:rPr lang="en-US" dirty="0"/>
              <a:t>Examples of various radios will be available</a:t>
            </a:r>
          </a:p>
          <a:p>
            <a:pPr lvl="1"/>
            <a:r>
              <a:rPr lang="en-US" dirty="0"/>
              <a:t>Demos of radio use and operation</a:t>
            </a:r>
          </a:p>
          <a:p>
            <a:pPr lvl="1"/>
            <a:endParaRPr lang="en-US" dirty="0"/>
          </a:p>
        </p:txBody>
      </p:sp>
      <p:sp>
        <p:nvSpPr>
          <p:cNvPr id="4" name="Date Placeholder 3"/>
          <p:cNvSpPr>
            <a:spLocks noGrp="1"/>
          </p:cNvSpPr>
          <p:nvPr>
            <p:ph type="dt" sz="half" idx="10"/>
          </p:nvPr>
        </p:nvSpPr>
        <p:spPr/>
        <p:txBody>
          <a:bodyPr/>
          <a:lstStyle/>
          <a:p>
            <a:fld id="{985D46C0-7B96-4EEE-B971-FC6DB7B828CE}"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2</a:t>
            </a:fld>
            <a:endParaRPr lang="en-US" dirty="0"/>
          </a:p>
        </p:txBody>
      </p:sp>
    </p:spTree>
    <p:extLst>
      <p:ext uri="{BB962C8B-B14F-4D97-AF65-F5344CB8AC3E}">
        <p14:creationId xmlns:p14="http://schemas.microsoft.com/office/powerpoint/2010/main" val="32635087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OBRA Event Procedures ( continued)</a:t>
            </a:r>
          </a:p>
        </p:txBody>
      </p:sp>
      <p:sp>
        <p:nvSpPr>
          <p:cNvPr id="3" name="Content Placeholder 2"/>
          <p:cNvSpPr>
            <a:spLocks noGrp="1"/>
          </p:cNvSpPr>
          <p:nvPr>
            <p:ph idx="1"/>
          </p:nvPr>
        </p:nvSpPr>
        <p:spPr/>
        <p:txBody>
          <a:bodyPr/>
          <a:lstStyle/>
          <a:p>
            <a:r>
              <a:rPr lang="en-US" dirty="0"/>
              <a:t>Event communications procedures:</a:t>
            </a:r>
          </a:p>
          <a:p>
            <a:pPr lvl="1"/>
            <a:r>
              <a:rPr lang="en-US" dirty="0"/>
              <a:t>Emergency Situation</a:t>
            </a:r>
          </a:p>
          <a:p>
            <a:pPr lvl="2"/>
            <a:r>
              <a:rPr lang="en-US" dirty="0"/>
              <a:t>Break, Break, Race Control this is OBRA 5,  I need an EMS unit at 158 and 3</a:t>
            </a:r>
            <a:r>
              <a:rPr lang="en-US" baseline="30000" dirty="0"/>
              <a:t>rd</a:t>
            </a:r>
            <a:r>
              <a:rPr lang="en-US" dirty="0"/>
              <a:t> Street for BIB # 34 who is down and injured.</a:t>
            </a:r>
          </a:p>
          <a:p>
            <a:pPr lvl="3"/>
            <a:r>
              <a:rPr lang="en-US" dirty="0"/>
              <a:t>All other stations stay off the air until race control finishes with the emergency.</a:t>
            </a:r>
          </a:p>
          <a:p>
            <a:pPr marL="0" indent="0">
              <a:buNone/>
            </a:pPr>
            <a:r>
              <a:rPr lang="en-US" dirty="0"/>
              <a:t> </a:t>
            </a:r>
          </a:p>
          <a:p>
            <a:pPr marL="457200" lvl="1" indent="0">
              <a:buNone/>
            </a:pPr>
            <a:endParaRPr lang="en-US" dirty="0"/>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20</a:t>
            </a:fld>
            <a:endParaRPr lang="en-US" dirty="0"/>
          </a:p>
        </p:txBody>
      </p:sp>
    </p:spTree>
    <p:extLst>
      <p:ext uri="{BB962C8B-B14F-4D97-AF65-F5344CB8AC3E}">
        <p14:creationId xmlns:p14="http://schemas.microsoft.com/office/powerpoint/2010/main" val="59435692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68" y="163286"/>
            <a:ext cx="8229600" cy="852579"/>
          </a:xfrm>
        </p:spPr>
        <p:txBody>
          <a:bodyPr/>
          <a:lstStyle/>
          <a:p>
            <a:r>
              <a:rPr lang="en-US" dirty="0"/>
              <a:t>DMR Basic Structure</a:t>
            </a:r>
          </a:p>
        </p:txBody>
      </p:sp>
      <p:sp>
        <p:nvSpPr>
          <p:cNvPr id="3" name="Date Placeholder 2"/>
          <p:cNvSpPr>
            <a:spLocks noGrp="1"/>
          </p:cNvSpPr>
          <p:nvPr>
            <p:ph type="dt" sz="half" idx="10"/>
          </p:nvPr>
        </p:nvSpPr>
        <p:spPr/>
        <p:txBody>
          <a:bodyPr/>
          <a:lstStyle/>
          <a:p>
            <a:fld id="{1962361B-3AEF-435D-BD9B-C0363EA1B1C2}" type="datetime1">
              <a:rPr lang="en-US" smtClean="0"/>
              <a:t>2/27/23</a:t>
            </a:fld>
            <a:endParaRPr lang="en-US" dirty="0"/>
          </a:p>
        </p:txBody>
      </p:sp>
      <p:sp>
        <p:nvSpPr>
          <p:cNvPr id="4" name="Footer Placeholder 3"/>
          <p:cNvSpPr>
            <a:spLocks noGrp="1"/>
          </p:cNvSpPr>
          <p:nvPr>
            <p:ph type="ftr" sz="quarter" idx="11"/>
          </p:nvPr>
        </p:nvSpPr>
        <p:spPr/>
        <p:txBody>
          <a:bodyPr/>
          <a:lstStyle/>
          <a:p>
            <a:r>
              <a:rPr lang="en-US" dirty="0"/>
              <a:t>OBRA</a:t>
            </a:r>
          </a:p>
        </p:txBody>
      </p:sp>
      <p:sp>
        <p:nvSpPr>
          <p:cNvPr id="5" name="Slide Number Placeholder 4"/>
          <p:cNvSpPr>
            <a:spLocks noGrp="1"/>
          </p:cNvSpPr>
          <p:nvPr>
            <p:ph type="sldNum" sz="quarter" idx="12"/>
          </p:nvPr>
        </p:nvSpPr>
        <p:spPr/>
        <p:txBody>
          <a:bodyPr/>
          <a:lstStyle/>
          <a:p>
            <a:fld id="{C4114A31-AEB4-4C82-A87A-A7192D876B01}" type="slidenum">
              <a:rPr lang="en-US" smtClean="0"/>
              <a:t>21</a:t>
            </a:fld>
            <a:endParaRPr lang="en-US" dirty="0"/>
          </a:p>
        </p:txBody>
      </p:sp>
      <p:pic>
        <p:nvPicPr>
          <p:cNvPr id="102" name="Picture 7" descr="C:\Users\raffa_000\AppData\Local\Microsoft\Windows\INetCache\IE\BM0W4J1D\jcartier-antenna-squa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580" y="2562382"/>
            <a:ext cx="426759" cy="959906"/>
          </a:xfrm>
          <a:prstGeom prst="rect">
            <a:avLst/>
          </a:prstGeom>
          <a:noFill/>
          <a:extLst>
            <a:ext uri="{909E8E84-426E-40DD-AFC4-6F175D3DCCD1}">
              <a14:hiddenFill xmlns:a14="http://schemas.microsoft.com/office/drawing/2010/main">
                <a:solidFill>
                  <a:srgbClr val="FFFFFF"/>
                </a:solidFill>
              </a14:hiddenFill>
            </a:ext>
          </a:extLst>
        </p:spPr>
      </p:pic>
      <p:sp>
        <p:nvSpPr>
          <p:cNvPr id="124" name="Cloud 123"/>
          <p:cNvSpPr/>
          <p:nvPr/>
        </p:nvSpPr>
        <p:spPr>
          <a:xfrm>
            <a:off x="4042259" y="1547945"/>
            <a:ext cx="3084946" cy="297184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8" name="Group 257"/>
          <p:cNvGrpSpPr/>
          <p:nvPr/>
        </p:nvGrpSpPr>
        <p:grpSpPr>
          <a:xfrm>
            <a:off x="2086321" y="4060220"/>
            <a:ext cx="314321" cy="990600"/>
            <a:chOff x="2971800" y="1828800"/>
            <a:chExt cx="990600" cy="2667000"/>
          </a:xfrm>
        </p:grpSpPr>
        <p:sp>
          <p:nvSpPr>
            <p:cNvPr id="259" name="Rounded Rectangle 258"/>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Rounded Rectangle 259"/>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ounded Rectangle 260"/>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ounded Rectangle 261"/>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p:cNvGrpSpPr/>
            <p:nvPr/>
          </p:nvGrpSpPr>
          <p:grpSpPr>
            <a:xfrm>
              <a:off x="3052762" y="3581397"/>
              <a:ext cx="814390" cy="96840"/>
              <a:chOff x="3052762" y="3581397"/>
              <a:chExt cx="814390" cy="96840"/>
            </a:xfrm>
          </p:grpSpPr>
          <p:sp>
            <p:nvSpPr>
              <p:cNvPr id="280" name="Rectangle 2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4" name="Group 263"/>
            <p:cNvGrpSpPr/>
            <p:nvPr/>
          </p:nvGrpSpPr>
          <p:grpSpPr>
            <a:xfrm>
              <a:off x="3064668" y="3782214"/>
              <a:ext cx="814390" cy="96840"/>
              <a:chOff x="3052762" y="3581397"/>
              <a:chExt cx="814390" cy="96840"/>
            </a:xfrm>
          </p:grpSpPr>
          <p:sp>
            <p:nvSpPr>
              <p:cNvPr id="276" name="Rectangle 2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5" name="Group 264"/>
            <p:cNvGrpSpPr/>
            <p:nvPr/>
          </p:nvGrpSpPr>
          <p:grpSpPr>
            <a:xfrm>
              <a:off x="3052762" y="3983037"/>
              <a:ext cx="814390" cy="96840"/>
              <a:chOff x="3052762" y="3581397"/>
              <a:chExt cx="814390" cy="96840"/>
            </a:xfrm>
          </p:grpSpPr>
          <p:sp>
            <p:nvSpPr>
              <p:cNvPr id="272" name="Rectangle 2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6" name="Group 265"/>
            <p:cNvGrpSpPr/>
            <p:nvPr/>
          </p:nvGrpSpPr>
          <p:grpSpPr>
            <a:xfrm>
              <a:off x="3059905" y="4191000"/>
              <a:ext cx="814390" cy="96840"/>
              <a:chOff x="3052762" y="3581397"/>
              <a:chExt cx="814390" cy="96840"/>
            </a:xfrm>
          </p:grpSpPr>
          <p:sp>
            <p:nvSpPr>
              <p:cNvPr id="268" name="Rectangle 26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26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ectangle 26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67" name="Straight Connector 266"/>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8164240" y="635156"/>
            <a:ext cx="314321" cy="990600"/>
            <a:chOff x="2971800" y="1828800"/>
            <a:chExt cx="990600" cy="2667000"/>
          </a:xfrm>
        </p:grpSpPr>
        <p:sp>
          <p:nvSpPr>
            <p:cNvPr id="285" name="Rounded Rectangle 284"/>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ounded Rectangle 285"/>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ounded Rectangle 286"/>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ounded Rectangle 287"/>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9" name="Group 288"/>
            <p:cNvGrpSpPr/>
            <p:nvPr/>
          </p:nvGrpSpPr>
          <p:grpSpPr>
            <a:xfrm>
              <a:off x="3052762" y="3581397"/>
              <a:ext cx="814390" cy="96840"/>
              <a:chOff x="3052762" y="3581397"/>
              <a:chExt cx="814390" cy="96840"/>
            </a:xfrm>
          </p:grpSpPr>
          <p:sp>
            <p:nvSpPr>
              <p:cNvPr id="306" name="Rectangle 30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0" name="Group 289"/>
            <p:cNvGrpSpPr/>
            <p:nvPr/>
          </p:nvGrpSpPr>
          <p:grpSpPr>
            <a:xfrm>
              <a:off x="3064668" y="3782214"/>
              <a:ext cx="814390" cy="96840"/>
              <a:chOff x="3052762" y="3581397"/>
              <a:chExt cx="814390" cy="96840"/>
            </a:xfrm>
          </p:grpSpPr>
          <p:sp>
            <p:nvSpPr>
              <p:cNvPr id="302" name="Rectangle 30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1" name="Group 290"/>
            <p:cNvGrpSpPr/>
            <p:nvPr/>
          </p:nvGrpSpPr>
          <p:grpSpPr>
            <a:xfrm>
              <a:off x="3052762" y="3983037"/>
              <a:ext cx="814390" cy="96840"/>
              <a:chOff x="3052762" y="3581397"/>
              <a:chExt cx="814390" cy="96840"/>
            </a:xfrm>
          </p:grpSpPr>
          <p:sp>
            <p:nvSpPr>
              <p:cNvPr id="298" name="Rectangle 29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2" name="Group 291"/>
            <p:cNvGrpSpPr/>
            <p:nvPr/>
          </p:nvGrpSpPr>
          <p:grpSpPr>
            <a:xfrm>
              <a:off x="3059905" y="4191000"/>
              <a:ext cx="814390" cy="96840"/>
              <a:chOff x="3052762" y="3581397"/>
              <a:chExt cx="814390" cy="96840"/>
            </a:xfrm>
          </p:grpSpPr>
          <p:sp>
            <p:nvSpPr>
              <p:cNvPr id="294" name="Rectangle 29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3" name="Straight Connector 292"/>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453" y="844364"/>
            <a:ext cx="427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475527" y="2103999"/>
            <a:ext cx="307434" cy="390531"/>
            <a:chOff x="802189" y="4995234"/>
            <a:chExt cx="307434" cy="390531"/>
          </a:xfrm>
        </p:grpSpPr>
        <p:sp>
          <p:nvSpPr>
            <p:cNvPr id="311" name="Oval 310"/>
            <p:cNvSpPr/>
            <p:nvPr/>
          </p:nvSpPr>
          <p:spPr>
            <a:xfrm>
              <a:off x="802189" y="4995234"/>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Oval 311"/>
            <p:cNvSpPr/>
            <p:nvPr/>
          </p:nvSpPr>
          <p:spPr>
            <a:xfrm>
              <a:off x="910039" y="5164419"/>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Oval 312"/>
            <p:cNvSpPr/>
            <p:nvPr/>
          </p:nvSpPr>
          <p:spPr>
            <a:xfrm>
              <a:off x="1032298" y="5315867"/>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2388725" y="2612525"/>
            <a:ext cx="1040275" cy="1475080"/>
            <a:chOff x="5513876" y="5257800"/>
            <a:chExt cx="1515063" cy="1041270"/>
          </a:xfrm>
        </p:grpSpPr>
        <p:cxnSp>
          <p:nvCxnSpPr>
            <p:cNvPr id="314" name="Straight Arrow Connector 313"/>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53" name="TextBox 2052"/>
          <p:cNvSpPr txBox="1"/>
          <p:nvPr/>
        </p:nvSpPr>
        <p:spPr>
          <a:xfrm>
            <a:off x="5141701" y="1900563"/>
            <a:ext cx="1114408" cy="369332"/>
          </a:xfrm>
          <a:prstGeom prst="rect">
            <a:avLst/>
          </a:prstGeom>
          <a:noFill/>
        </p:spPr>
        <p:txBody>
          <a:bodyPr wrap="none" rtlCol="0">
            <a:spAutoFit/>
          </a:bodyPr>
          <a:lstStyle/>
          <a:p>
            <a:r>
              <a:rPr lang="en-US" dirty="0"/>
              <a:t>INTERNET</a:t>
            </a:r>
          </a:p>
        </p:txBody>
      </p:sp>
      <p:grpSp>
        <p:nvGrpSpPr>
          <p:cNvPr id="91" name="Group 90"/>
          <p:cNvGrpSpPr/>
          <p:nvPr/>
        </p:nvGrpSpPr>
        <p:grpSpPr>
          <a:xfrm>
            <a:off x="311617" y="1975711"/>
            <a:ext cx="314321" cy="990600"/>
            <a:chOff x="2971800" y="1828800"/>
            <a:chExt cx="990600" cy="2667000"/>
          </a:xfrm>
        </p:grpSpPr>
        <p:sp>
          <p:nvSpPr>
            <p:cNvPr id="92" name="Rounded Rectangle 91"/>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p:cNvGrpSpPr/>
            <p:nvPr/>
          </p:nvGrpSpPr>
          <p:grpSpPr>
            <a:xfrm>
              <a:off x="3052762" y="3581397"/>
              <a:ext cx="814390" cy="96840"/>
              <a:chOff x="3052762" y="3581397"/>
              <a:chExt cx="814390" cy="96840"/>
            </a:xfrm>
          </p:grpSpPr>
          <p:sp>
            <p:nvSpPr>
              <p:cNvPr id="117" name="Rectangle 11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p:cNvGrpSpPr/>
            <p:nvPr/>
          </p:nvGrpSpPr>
          <p:grpSpPr>
            <a:xfrm>
              <a:off x="3064668" y="3782214"/>
              <a:ext cx="814390" cy="96840"/>
              <a:chOff x="3052762" y="3581397"/>
              <a:chExt cx="814390" cy="96840"/>
            </a:xfrm>
          </p:grpSpPr>
          <p:sp>
            <p:nvSpPr>
              <p:cNvPr id="113" name="Rectangle 11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p:cNvGrpSpPr/>
            <p:nvPr/>
          </p:nvGrpSpPr>
          <p:grpSpPr>
            <a:xfrm>
              <a:off x="3052762" y="3983037"/>
              <a:ext cx="814390" cy="96840"/>
              <a:chOff x="3052762" y="3581397"/>
              <a:chExt cx="814390" cy="96840"/>
            </a:xfrm>
          </p:grpSpPr>
          <p:sp>
            <p:nvSpPr>
              <p:cNvPr id="109" name="Rectangle 10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p:nvPr/>
          </p:nvGrpSpPr>
          <p:grpSpPr>
            <a:xfrm>
              <a:off x="3059905" y="4191000"/>
              <a:ext cx="814390" cy="96840"/>
              <a:chOff x="3052762" y="3581397"/>
              <a:chExt cx="814390" cy="96840"/>
            </a:xfrm>
          </p:grpSpPr>
          <p:sp>
            <p:nvSpPr>
              <p:cNvPr id="105" name="Rectangle 10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4" name="Straight Connector 103"/>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Arrow Connector 122"/>
          <p:cNvCxnSpPr/>
          <p:nvPr/>
        </p:nvCxnSpPr>
        <p:spPr>
          <a:xfrm flipV="1">
            <a:off x="665234" y="1408431"/>
            <a:ext cx="1605126" cy="656729"/>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2135434" y="1253987"/>
            <a:ext cx="314321" cy="990600"/>
            <a:chOff x="2971800" y="1828800"/>
            <a:chExt cx="990600" cy="2667000"/>
          </a:xfrm>
        </p:grpSpPr>
        <p:sp>
          <p:nvSpPr>
            <p:cNvPr id="233" name="Rounded Rectangle 232"/>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ounded Rectangle 233"/>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ounded Rectangle 23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7" name="Group 236"/>
            <p:cNvGrpSpPr/>
            <p:nvPr/>
          </p:nvGrpSpPr>
          <p:grpSpPr>
            <a:xfrm>
              <a:off x="3052762" y="3581397"/>
              <a:ext cx="814390" cy="96840"/>
              <a:chOff x="3052762" y="3581397"/>
              <a:chExt cx="814390" cy="96840"/>
            </a:xfrm>
          </p:grpSpPr>
          <p:sp>
            <p:nvSpPr>
              <p:cNvPr id="254" name="Rectangle 25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ectangle 25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8" name="Group 237"/>
            <p:cNvGrpSpPr/>
            <p:nvPr/>
          </p:nvGrpSpPr>
          <p:grpSpPr>
            <a:xfrm>
              <a:off x="3064668" y="3782214"/>
              <a:ext cx="814390" cy="96840"/>
              <a:chOff x="3052762" y="3581397"/>
              <a:chExt cx="814390" cy="96840"/>
            </a:xfrm>
          </p:grpSpPr>
          <p:sp>
            <p:nvSpPr>
              <p:cNvPr id="250" name="Rectangle 24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9" name="Group 238"/>
            <p:cNvGrpSpPr/>
            <p:nvPr/>
          </p:nvGrpSpPr>
          <p:grpSpPr>
            <a:xfrm>
              <a:off x="3052762" y="3983037"/>
              <a:ext cx="814390" cy="96840"/>
              <a:chOff x="3052762" y="3581397"/>
              <a:chExt cx="814390" cy="96840"/>
            </a:xfrm>
          </p:grpSpPr>
          <p:sp>
            <p:nvSpPr>
              <p:cNvPr id="246" name="Rectangle 24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24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0" name="Group 239"/>
            <p:cNvGrpSpPr/>
            <p:nvPr/>
          </p:nvGrpSpPr>
          <p:grpSpPr>
            <a:xfrm>
              <a:off x="3059905" y="4191000"/>
              <a:ext cx="814390" cy="96840"/>
              <a:chOff x="3052762" y="3581397"/>
              <a:chExt cx="814390" cy="96840"/>
            </a:xfrm>
          </p:grpSpPr>
          <p:sp>
            <p:nvSpPr>
              <p:cNvPr id="242" name="Rectangle 24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24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1" name="Straight Connector 240"/>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25346" y="847215"/>
            <a:ext cx="1913601" cy="646331"/>
          </a:xfrm>
          <a:prstGeom prst="rect">
            <a:avLst/>
          </a:prstGeom>
          <a:noFill/>
        </p:spPr>
        <p:txBody>
          <a:bodyPr wrap="none" rtlCol="0">
            <a:spAutoFit/>
          </a:bodyPr>
          <a:lstStyle/>
          <a:p>
            <a:r>
              <a:rPr lang="en-US" u="sng" dirty="0"/>
              <a:t>Simplex Operation</a:t>
            </a:r>
          </a:p>
          <a:p>
            <a:endParaRPr lang="en-US" u="sng" dirty="0"/>
          </a:p>
        </p:txBody>
      </p:sp>
      <p:cxnSp>
        <p:nvCxnSpPr>
          <p:cNvPr id="372" name="Straight Arrow Connector 371"/>
          <p:cNvCxnSpPr/>
          <p:nvPr/>
        </p:nvCxnSpPr>
        <p:spPr>
          <a:xfrm flipV="1">
            <a:off x="634579" y="1322996"/>
            <a:ext cx="1670105" cy="66079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62" name="Group 561"/>
          <p:cNvGrpSpPr/>
          <p:nvPr/>
        </p:nvGrpSpPr>
        <p:grpSpPr>
          <a:xfrm>
            <a:off x="8389569" y="2980060"/>
            <a:ext cx="314321" cy="990600"/>
            <a:chOff x="2971800" y="1828800"/>
            <a:chExt cx="990600" cy="2667000"/>
          </a:xfrm>
        </p:grpSpPr>
        <p:sp>
          <p:nvSpPr>
            <p:cNvPr id="563" name="Rounded Rectangle 562"/>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Rounded Rectangle 563"/>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ounded Rectangle 56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ounded Rectangle 56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7" name="Group 566"/>
            <p:cNvGrpSpPr/>
            <p:nvPr/>
          </p:nvGrpSpPr>
          <p:grpSpPr>
            <a:xfrm>
              <a:off x="3052762" y="3581397"/>
              <a:ext cx="814390" cy="96840"/>
              <a:chOff x="3052762" y="3581397"/>
              <a:chExt cx="814390" cy="96840"/>
            </a:xfrm>
          </p:grpSpPr>
          <p:sp>
            <p:nvSpPr>
              <p:cNvPr id="584" name="Rectangle 58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5" name="Rectangle 58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6" name="Rectangle 58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7" name="Rectangle 58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p:cNvGrpSpPr/>
            <p:nvPr/>
          </p:nvGrpSpPr>
          <p:grpSpPr>
            <a:xfrm>
              <a:off x="3064668" y="3782214"/>
              <a:ext cx="814390" cy="96840"/>
              <a:chOff x="3052762" y="3581397"/>
              <a:chExt cx="814390" cy="96840"/>
            </a:xfrm>
          </p:grpSpPr>
          <p:sp>
            <p:nvSpPr>
              <p:cNvPr id="580" name="Rectangle 5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Rectangle 5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Rectangle 5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 name="Rectangle 5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9" name="Group 568"/>
            <p:cNvGrpSpPr/>
            <p:nvPr/>
          </p:nvGrpSpPr>
          <p:grpSpPr>
            <a:xfrm>
              <a:off x="3052762" y="3983037"/>
              <a:ext cx="814390" cy="96840"/>
              <a:chOff x="3052762" y="3581397"/>
              <a:chExt cx="814390" cy="96840"/>
            </a:xfrm>
          </p:grpSpPr>
          <p:sp>
            <p:nvSpPr>
              <p:cNvPr id="576" name="Rectangle 5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Rectangle 5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Rectangle 5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Rectangle 5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0" name="Group 569"/>
            <p:cNvGrpSpPr/>
            <p:nvPr/>
          </p:nvGrpSpPr>
          <p:grpSpPr>
            <a:xfrm>
              <a:off x="3059905" y="4191000"/>
              <a:ext cx="814390" cy="96840"/>
              <a:chOff x="3052762" y="3581397"/>
              <a:chExt cx="814390" cy="96840"/>
            </a:xfrm>
          </p:grpSpPr>
          <p:sp>
            <p:nvSpPr>
              <p:cNvPr id="572" name="Rectangle 5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Rectangle 5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4" name="Rectangle 5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Rectangle 5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71" name="Straight Connector 570"/>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4" name="TextBox 413"/>
          <p:cNvSpPr txBox="1"/>
          <p:nvPr/>
        </p:nvSpPr>
        <p:spPr>
          <a:xfrm>
            <a:off x="550381" y="1348818"/>
            <a:ext cx="997389" cy="307777"/>
          </a:xfrm>
          <a:prstGeom prst="rect">
            <a:avLst/>
          </a:prstGeom>
          <a:noFill/>
        </p:spPr>
        <p:txBody>
          <a:bodyPr wrap="none" rtlCol="0">
            <a:spAutoFit/>
          </a:bodyPr>
          <a:lstStyle/>
          <a:p>
            <a:r>
              <a:rPr lang="en-US" sz="1400" dirty="0"/>
              <a:t>Time Slot 1</a:t>
            </a:r>
          </a:p>
        </p:txBody>
      </p:sp>
      <p:sp>
        <p:nvSpPr>
          <p:cNvPr id="766" name="TextBox 765"/>
          <p:cNvSpPr txBox="1"/>
          <p:nvPr/>
        </p:nvSpPr>
        <p:spPr>
          <a:xfrm>
            <a:off x="1141066" y="1829905"/>
            <a:ext cx="997389" cy="307777"/>
          </a:xfrm>
          <a:prstGeom prst="rect">
            <a:avLst/>
          </a:prstGeom>
          <a:noFill/>
        </p:spPr>
        <p:txBody>
          <a:bodyPr wrap="none" rtlCol="0">
            <a:spAutoFit/>
          </a:bodyPr>
          <a:lstStyle/>
          <a:p>
            <a:r>
              <a:rPr lang="en-US" sz="1400" dirty="0"/>
              <a:t>Time Slot 2</a:t>
            </a:r>
          </a:p>
        </p:txBody>
      </p:sp>
      <p:sp>
        <p:nvSpPr>
          <p:cNvPr id="424" name="TextBox 423"/>
          <p:cNvSpPr txBox="1"/>
          <p:nvPr/>
        </p:nvSpPr>
        <p:spPr>
          <a:xfrm>
            <a:off x="2955381" y="3550819"/>
            <a:ext cx="1058303" cy="369332"/>
          </a:xfrm>
          <a:prstGeom prst="rect">
            <a:avLst/>
          </a:prstGeom>
          <a:noFill/>
        </p:spPr>
        <p:txBody>
          <a:bodyPr wrap="none" rtlCol="0">
            <a:spAutoFit/>
          </a:bodyPr>
          <a:lstStyle/>
          <a:p>
            <a:r>
              <a:rPr lang="en-US" dirty="0"/>
              <a:t>Channel  </a:t>
            </a:r>
          </a:p>
        </p:txBody>
      </p:sp>
      <p:sp>
        <p:nvSpPr>
          <p:cNvPr id="6" name="TextBox 5"/>
          <p:cNvSpPr txBox="1"/>
          <p:nvPr/>
        </p:nvSpPr>
        <p:spPr>
          <a:xfrm>
            <a:off x="967651" y="2227647"/>
            <a:ext cx="1034257" cy="738664"/>
          </a:xfrm>
          <a:prstGeom prst="rect">
            <a:avLst/>
          </a:prstGeom>
          <a:noFill/>
        </p:spPr>
        <p:txBody>
          <a:bodyPr wrap="none" rtlCol="0">
            <a:spAutoFit/>
          </a:bodyPr>
          <a:lstStyle/>
          <a:p>
            <a:r>
              <a:rPr lang="en-US" sz="1400" dirty="0"/>
              <a:t>- Frequency</a:t>
            </a:r>
          </a:p>
          <a:p>
            <a:r>
              <a:rPr lang="en-US" sz="1400" dirty="0"/>
              <a:t>-ID Number</a:t>
            </a:r>
          </a:p>
          <a:p>
            <a:r>
              <a:rPr lang="en-US" sz="1400" dirty="0"/>
              <a:t>-Time Slot</a:t>
            </a:r>
          </a:p>
        </p:txBody>
      </p:sp>
      <p:sp>
        <p:nvSpPr>
          <p:cNvPr id="7" name="TextBox 6"/>
          <p:cNvSpPr txBox="1"/>
          <p:nvPr/>
        </p:nvSpPr>
        <p:spPr>
          <a:xfrm>
            <a:off x="243857" y="3370396"/>
            <a:ext cx="2036648" cy="369332"/>
          </a:xfrm>
          <a:prstGeom prst="rect">
            <a:avLst/>
          </a:prstGeom>
          <a:noFill/>
        </p:spPr>
        <p:txBody>
          <a:bodyPr wrap="none" rtlCol="0">
            <a:spAutoFit/>
          </a:bodyPr>
          <a:lstStyle/>
          <a:p>
            <a:r>
              <a:rPr lang="en-US" u="sng" dirty="0"/>
              <a:t>Repeater Operation</a:t>
            </a:r>
          </a:p>
        </p:txBody>
      </p:sp>
      <p:sp>
        <p:nvSpPr>
          <p:cNvPr id="9" name="TextBox 8"/>
          <p:cNvSpPr txBox="1"/>
          <p:nvPr/>
        </p:nvSpPr>
        <p:spPr>
          <a:xfrm>
            <a:off x="164271" y="3809184"/>
            <a:ext cx="1634102" cy="2031325"/>
          </a:xfrm>
          <a:prstGeom prst="rect">
            <a:avLst/>
          </a:prstGeom>
          <a:noFill/>
        </p:spPr>
        <p:txBody>
          <a:bodyPr wrap="none" rtlCol="0">
            <a:spAutoFit/>
          </a:bodyPr>
          <a:lstStyle/>
          <a:p>
            <a:r>
              <a:rPr lang="en-US" sz="1400" dirty="0"/>
              <a:t>Channel</a:t>
            </a:r>
          </a:p>
          <a:p>
            <a:r>
              <a:rPr lang="en-US" sz="1400" dirty="0"/>
              <a:t>  - Frequency/Offset</a:t>
            </a:r>
          </a:p>
          <a:p>
            <a:r>
              <a:rPr lang="en-US" sz="1400" dirty="0"/>
              <a:t>  - Color Code</a:t>
            </a:r>
          </a:p>
          <a:p>
            <a:r>
              <a:rPr lang="en-US" sz="1400" dirty="0"/>
              <a:t> - Talk Group</a:t>
            </a:r>
          </a:p>
          <a:p>
            <a:r>
              <a:rPr lang="en-US" sz="1400" dirty="0"/>
              <a:t>  -Time Slot</a:t>
            </a:r>
          </a:p>
          <a:p>
            <a:endParaRPr lang="en-US" sz="1400" dirty="0"/>
          </a:p>
          <a:p>
            <a:r>
              <a:rPr lang="en-US" sz="1400" dirty="0"/>
              <a:t>Zone</a:t>
            </a:r>
          </a:p>
          <a:p>
            <a:r>
              <a:rPr lang="en-US" sz="1400" dirty="0"/>
              <a:t>- Group of Channels</a:t>
            </a:r>
          </a:p>
          <a:p>
            <a:endParaRPr lang="en-US" sz="1400" dirty="0"/>
          </a:p>
        </p:txBody>
      </p:sp>
      <p:grpSp>
        <p:nvGrpSpPr>
          <p:cNvPr id="174" name="Group 173"/>
          <p:cNvGrpSpPr/>
          <p:nvPr/>
        </p:nvGrpSpPr>
        <p:grpSpPr>
          <a:xfrm>
            <a:off x="3631329" y="2926253"/>
            <a:ext cx="1510372" cy="500518"/>
            <a:chOff x="5332996" y="5308994"/>
            <a:chExt cx="1563842" cy="689198"/>
          </a:xfrm>
        </p:grpSpPr>
        <p:cxnSp>
          <p:nvCxnSpPr>
            <p:cNvPr id="175" name="Straight Arrow Connector 174"/>
            <p:cNvCxnSpPr/>
            <p:nvPr/>
          </p:nvCxnSpPr>
          <p:spPr>
            <a:xfrm flipV="1">
              <a:off x="5332996" y="5308994"/>
              <a:ext cx="1563842" cy="56789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5350674" y="5439324"/>
              <a:ext cx="1528484" cy="55886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86" y="2766431"/>
            <a:ext cx="427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696" y="4346316"/>
            <a:ext cx="427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9" name="Group 178"/>
          <p:cNvGrpSpPr/>
          <p:nvPr/>
        </p:nvGrpSpPr>
        <p:grpSpPr>
          <a:xfrm>
            <a:off x="8541969" y="3132460"/>
            <a:ext cx="314321" cy="990600"/>
            <a:chOff x="2971800" y="1828800"/>
            <a:chExt cx="990600" cy="2667000"/>
          </a:xfrm>
        </p:grpSpPr>
        <p:sp>
          <p:nvSpPr>
            <p:cNvPr id="180" name="Rounded Rectangle 179"/>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ounded Rectangle 180"/>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ounded Rectangle 181"/>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ounded Rectangle 182"/>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p:cNvGrpSpPr/>
            <p:nvPr/>
          </p:nvGrpSpPr>
          <p:grpSpPr>
            <a:xfrm>
              <a:off x="3052762" y="3581397"/>
              <a:ext cx="814390" cy="96840"/>
              <a:chOff x="3052762" y="3581397"/>
              <a:chExt cx="814390" cy="96840"/>
            </a:xfrm>
          </p:grpSpPr>
          <p:sp>
            <p:nvSpPr>
              <p:cNvPr id="201" name="Rectangle 20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3064668" y="3782214"/>
              <a:ext cx="814390" cy="96840"/>
              <a:chOff x="3052762" y="3581397"/>
              <a:chExt cx="814390" cy="96840"/>
            </a:xfrm>
          </p:grpSpPr>
          <p:sp>
            <p:nvSpPr>
              <p:cNvPr id="197" name="Rectangle 19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3052762" y="3983037"/>
              <a:ext cx="814390" cy="96840"/>
              <a:chOff x="3052762" y="3581397"/>
              <a:chExt cx="814390" cy="96840"/>
            </a:xfrm>
          </p:grpSpPr>
          <p:sp>
            <p:nvSpPr>
              <p:cNvPr id="193" name="Rectangle 19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p:cNvGrpSpPr/>
            <p:nvPr/>
          </p:nvGrpSpPr>
          <p:grpSpPr>
            <a:xfrm>
              <a:off x="3059905" y="4191000"/>
              <a:ext cx="814390" cy="96840"/>
              <a:chOff x="3052762" y="3581397"/>
              <a:chExt cx="814390" cy="96840"/>
            </a:xfrm>
          </p:grpSpPr>
          <p:sp>
            <p:nvSpPr>
              <p:cNvPr id="189" name="Rectangle 18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8" name="Straight Connector 187"/>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8198853" y="4817992"/>
            <a:ext cx="314321" cy="990600"/>
            <a:chOff x="2971800" y="1828800"/>
            <a:chExt cx="990600" cy="2667000"/>
          </a:xfrm>
        </p:grpSpPr>
        <p:sp>
          <p:nvSpPr>
            <p:cNvPr id="206" name="Rounded Rectangle 205"/>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ounded Rectangle 206"/>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ounded Rectangle 207"/>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ounded Rectangle 208"/>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p:cNvGrpSpPr/>
            <p:nvPr/>
          </p:nvGrpSpPr>
          <p:grpSpPr>
            <a:xfrm>
              <a:off x="3052762" y="3581397"/>
              <a:ext cx="814390" cy="96840"/>
              <a:chOff x="3052762" y="3581397"/>
              <a:chExt cx="814390" cy="96840"/>
            </a:xfrm>
          </p:grpSpPr>
          <p:sp>
            <p:nvSpPr>
              <p:cNvPr id="227" name="Rectangle 22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p:cNvGrpSpPr/>
            <p:nvPr/>
          </p:nvGrpSpPr>
          <p:grpSpPr>
            <a:xfrm>
              <a:off x="3064668" y="3782214"/>
              <a:ext cx="814390" cy="96840"/>
              <a:chOff x="3052762" y="3581397"/>
              <a:chExt cx="814390" cy="96840"/>
            </a:xfrm>
          </p:grpSpPr>
          <p:sp>
            <p:nvSpPr>
              <p:cNvPr id="223" name="Rectangle 22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p:cNvGrpSpPr/>
            <p:nvPr/>
          </p:nvGrpSpPr>
          <p:grpSpPr>
            <a:xfrm>
              <a:off x="3052762" y="3983037"/>
              <a:ext cx="814390" cy="96840"/>
              <a:chOff x="3052762" y="3581397"/>
              <a:chExt cx="814390" cy="96840"/>
            </a:xfrm>
          </p:grpSpPr>
          <p:sp>
            <p:nvSpPr>
              <p:cNvPr id="219" name="Rectangle 21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p:cNvGrpSpPr/>
            <p:nvPr/>
          </p:nvGrpSpPr>
          <p:grpSpPr>
            <a:xfrm>
              <a:off x="3059905" y="4191000"/>
              <a:ext cx="814390" cy="96840"/>
              <a:chOff x="3052762" y="3581397"/>
              <a:chExt cx="814390" cy="96840"/>
            </a:xfrm>
          </p:grpSpPr>
          <p:sp>
            <p:nvSpPr>
              <p:cNvPr id="215" name="Rectangle 21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4" name="Straight Connector 213"/>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8388902" y="4941145"/>
            <a:ext cx="314321" cy="990600"/>
            <a:chOff x="2971800" y="1828800"/>
            <a:chExt cx="990600" cy="2667000"/>
          </a:xfrm>
        </p:grpSpPr>
        <p:sp>
          <p:nvSpPr>
            <p:cNvPr id="318" name="Rounded Rectangle 317"/>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ounded Rectangle 318"/>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ounded Rectangle 319"/>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ounded Rectangle 320"/>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2" name="Group 321"/>
            <p:cNvGrpSpPr/>
            <p:nvPr/>
          </p:nvGrpSpPr>
          <p:grpSpPr>
            <a:xfrm>
              <a:off x="3052762" y="3581397"/>
              <a:ext cx="814390" cy="96840"/>
              <a:chOff x="3052762" y="3581397"/>
              <a:chExt cx="814390" cy="96840"/>
            </a:xfrm>
          </p:grpSpPr>
          <p:sp>
            <p:nvSpPr>
              <p:cNvPr id="339" name="Rectangle 33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3" name="Group 322"/>
            <p:cNvGrpSpPr/>
            <p:nvPr/>
          </p:nvGrpSpPr>
          <p:grpSpPr>
            <a:xfrm>
              <a:off x="3064668" y="3782214"/>
              <a:ext cx="814390" cy="96840"/>
              <a:chOff x="3052762" y="3581397"/>
              <a:chExt cx="814390" cy="96840"/>
            </a:xfrm>
          </p:grpSpPr>
          <p:sp>
            <p:nvSpPr>
              <p:cNvPr id="335" name="Rectangle 33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Rectangle 33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4" name="Group 323"/>
            <p:cNvGrpSpPr/>
            <p:nvPr/>
          </p:nvGrpSpPr>
          <p:grpSpPr>
            <a:xfrm>
              <a:off x="3052762" y="3983037"/>
              <a:ext cx="814390" cy="96840"/>
              <a:chOff x="3052762" y="3581397"/>
              <a:chExt cx="814390" cy="96840"/>
            </a:xfrm>
          </p:grpSpPr>
          <p:sp>
            <p:nvSpPr>
              <p:cNvPr id="331" name="Rectangle 33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Rectangle 33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33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5" name="Group 324"/>
            <p:cNvGrpSpPr/>
            <p:nvPr/>
          </p:nvGrpSpPr>
          <p:grpSpPr>
            <a:xfrm>
              <a:off x="3059905" y="4191000"/>
              <a:ext cx="814390" cy="96840"/>
              <a:chOff x="3052762" y="3581397"/>
              <a:chExt cx="814390" cy="96840"/>
            </a:xfrm>
          </p:grpSpPr>
          <p:sp>
            <p:nvSpPr>
              <p:cNvPr id="327" name="Rectangle 32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26" name="Straight Connector 325"/>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p:nvGrpSpPr>
        <p:grpSpPr>
          <a:xfrm>
            <a:off x="7131736" y="3875165"/>
            <a:ext cx="307434" cy="390531"/>
            <a:chOff x="802189" y="4995234"/>
            <a:chExt cx="307434" cy="390531"/>
          </a:xfrm>
        </p:grpSpPr>
        <p:sp>
          <p:nvSpPr>
            <p:cNvPr id="348" name="Oval 347"/>
            <p:cNvSpPr/>
            <p:nvPr/>
          </p:nvSpPr>
          <p:spPr>
            <a:xfrm>
              <a:off x="802189" y="4995234"/>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Oval 348"/>
            <p:cNvSpPr/>
            <p:nvPr/>
          </p:nvSpPr>
          <p:spPr>
            <a:xfrm>
              <a:off x="910039" y="5164419"/>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p:cNvSpPr/>
            <p:nvPr/>
          </p:nvSpPr>
          <p:spPr>
            <a:xfrm>
              <a:off x="1032298" y="5315867"/>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1" name="Group 350"/>
          <p:cNvGrpSpPr/>
          <p:nvPr/>
        </p:nvGrpSpPr>
        <p:grpSpPr>
          <a:xfrm>
            <a:off x="8380589" y="912588"/>
            <a:ext cx="314321" cy="990600"/>
            <a:chOff x="2971800" y="1828800"/>
            <a:chExt cx="990600" cy="2667000"/>
          </a:xfrm>
        </p:grpSpPr>
        <p:sp>
          <p:nvSpPr>
            <p:cNvPr id="352" name="Rounded Rectangle 351"/>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ounded Rectangle 352"/>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ounded Rectangle 353"/>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ounded Rectangle 354"/>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6" name="Group 355"/>
            <p:cNvGrpSpPr/>
            <p:nvPr/>
          </p:nvGrpSpPr>
          <p:grpSpPr>
            <a:xfrm>
              <a:off x="3052762" y="3581397"/>
              <a:ext cx="814390" cy="96840"/>
              <a:chOff x="3052762" y="3581397"/>
              <a:chExt cx="814390" cy="96840"/>
            </a:xfrm>
          </p:grpSpPr>
          <p:sp>
            <p:nvSpPr>
              <p:cNvPr id="374" name="Rectangle 37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ectangle 37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7" name="Group 356"/>
            <p:cNvGrpSpPr/>
            <p:nvPr/>
          </p:nvGrpSpPr>
          <p:grpSpPr>
            <a:xfrm>
              <a:off x="3064668" y="3782214"/>
              <a:ext cx="814390" cy="96840"/>
              <a:chOff x="3052762" y="3581397"/>
              <a:chExt cx="814390" cy="96840"/>
            </a:xfrm>
          </p:grpSpPr>
          <p:sp>
            <p:nvSpPr>
              <p:cNvPr id="369" name="Rectangle 36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8" name="Group 357"/>
            <p:cNvGrpSpPr/>
            <p:nvPr/>
          </p:nvGrpSpPr>
          <p:grpSpPr>
            <a:xfrm>
              <a:off x="3052762" y="3983037"/>
              <a:ext cx="814390" cy="96840"/>
              <a:chOff x="3052762" y="3581397"/>
              <a:chExt cx="814390" cy="96840"/>
            </a:xfrm>
          </p:grpSpPr>
          <p:sp>
            <p:nvSpPr>
              <p:cNvPr id="365" name="Rectangle 36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36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36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Rectangle 36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9" name="Group 358"/>
            <p:cNvGrpSpPr/>
            <p:nvPr/>
          </p:nvGrpSpPr>
          <p:grpSpPr>
            <a:xfrm>
              <a:off x="3059905" y="4191000"/>
              <a:ext cx="814390" cy="96840"/>
              <a:chOff x="3052762" y="3581397"/>
              <a:chExt cx="814390" cy="96840"/>
            </a:xfrm>
          </p:grpSpPr>
          <p:sp>
            <p:nvSpPr>
              <p:cNvPr id="361" name="Rectangle 36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ectangle 36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Rectangle 36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60" name="Straight Connector 359"/>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p:nvGrpSpPr>
        <p:grpSpPr>
          <a:xfrm flipV="1">
            <a:off x="6126176" y="3020901"/>
            <a:ext cx="1534526" cy="724912"/>
            <a:chOff x="5513876" y="5257800"/>
            <a:chExt cx="1515063" cy="1041270"/>
          </a:xfrm>
        </p:grpSpPr>
        <p:cxnSp>
          <p:nvCxnSpPr>
            <p:cNvPr id="382" name="Straight Arrow Connector 381"/>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flipV="1">
            <a:off x="7782962" y="2793840"/>
            <a:ext cx="809244" cy="354346"/>
            <a:chOff x="5513876" y="5257800"/>
            <a:chExt cx="1515063" cy="1041270"/>
          </a:xfrm>
        </p:grpSpPr>
        <p:cxnSp>
          <p:nvCxnSpPr>
            <p:cNvPr id="385" name="Straight Arrow Connector 384"/>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flipV="1">
            <a:off x="7083388" y="4281357"/>
            <a:ext cx="1259788" cy="513268"/>
            <a:chOff x="5513876" y="5257800"/>
            <a:chExt cx="1515063" cy="1041270"/>
          </a:xfrm>
        </p:grpSpPr>
        <p:cxnSp>
          <p:nvCxnSpPr>
            <p:cNvPr id="388" name="Straight Arrow Connector 387"/>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809241" y="4201734"/>
            <a:ext cx="966034" cy="307777"/>
          </a:xfrm>
          <a:prstGeom prst="rect">
            <a:avLst/>
          </a:prstGeom>
          <a:noFill/>
        </p:spPr>
        <p:txBody>
          <a:bodyPr wrap="none" rtlCol="0">
            <a:spAutoFit/>
          </a:bodyPr>
          <a:lstStyle/>
          <a:p>
            <a:r>
              <a:rPr lang="en-US" sz="1400" dirty="0"/>
              <a:t>Talk Group</a:t>
            </a:r>
          </a:p>
        </p:txBody>
      </p:sp>
      <p:grpSp>
        <p:nvGrpSpPr>
          <p:cNvPr id="390" name="Group 389"/>
          <p:cNvGrpSpPr/>
          <p:nvPr/>
        </p:nvGrpSpPr>
        <p:grpSpPr>
          <a:xfrm>
            <a:off x="6315053" y="1678529"/>
            <a:ext cx="894007" cy="335819"/>
            <a:chOff x="5513876" y="5257800"/>
            <a:chExt cx="1515063" cy="1041270"/>
          </a:xfrm>
        </p:grpSpPr>
        <p:cxnSp>
          <p:nvCxnSpPr>
            <p:cNvPr id="391" name="Straight Arrow Connector 390"/>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429000" y="1073849"/>
            <a:ext cx="887841" cy="1538675"/>
            <a:chOff x="3429000" y="1073849"/>
            <a:chExt cx="887841" cy="1538675"/>
          </a:xfrm>
        </p:grpSpPr>
        <p:grpSp>
          <p:nvGrpSpPr>
            <p:cNvPr id="378" name="Group 377"/>
            <p:cNvGrpSpPr/>
            <p:nvPr/>
          </p:nvGrpSpPr>
          <p:grpSpPr>
            <a:xfrm flipH="1" flipV="1">
              <a:off x="3429000" y="1073849"/>
              <a:ext cx="681974" cy="1538675"/>
              <a:chOff x="5513876" y="5257800"/>
              <a:chExt cx="1515063" cy="1041270"/>
            </a:xfrm>
          </p:grpSpPr>
          <p:cxnSp>
            <p:nvCxnSpPr>
              <p:cNvPr id="379" name="Straight Arrow Connector 378"/>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p:nvGrpSpPr>
          <p:grpSpPr>
            <a:xfrm>
              <a:off x="4002520" y="1098321"/>
              <a:ext cx="314321" cy="990600"/>
              <a:chOff x="2971800" y="1828800"/>
              <a:chExt cx="990600" cy="2667000"/>
            </a:xfrm>
          </p:grpSpPr>
          <p:sp>
            <p:nvSpPr>
              <p:cNvPr id="317" name="Rounded Rectangle 316"/>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Rounded Rectangle 392"/>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ounded Rectangle 393"/>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ounded Rectangle 394"/>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6" name="Group 395"/>
              <p:cNvGrpSpPr/>
              <p:nvPr/>
            </p:nvGrpSpPr>
            <p:grpSpPr>
              <a:xfrm>
                <a:off x="3052762" y="3581397"/>
                <a:ext cx="814390" cy="96840"/>
                <a:chOff x="3052762" y="3581397"/>
                <a:chExt cx="814390" cy="96840"/>
              </a:xfrm>
            </p:grpSpPr>
            <p:sp>
              <p:nvSpPr>
                <p:cNvPr id="413" name="Rectangle 41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41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7" name="Group 396"/>
              <p:cNvGrpSpPr/>
              <p:nvPr/>
            </p:nvGrpSpPr>
            <p:grpSpPr>
              <a:xfrm>
                <a:off x="3064668" y="3782214"/>
                <a:ext cx="814390" cy="96840"/>
                <a:chOff x="3052762" y="3581397"/>
                <a:chExt cx="814390" cy="96840"/>
              </a:xfrm>
            </p:grpSpPr>
            <p:sp>
              <p:nvSpPr>
                <p:cNvPr id="409" name="Rectangle 40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Rectangle 40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8" name="Group 397"/>
              <p:cNvGrpSpPr/>
              <p:nvPr/>
            </p:nvGrpSpPr>
            <p:grpSpPr>
              <a:xfrm>
                <a:off x="3052762" y="3983037"/>
                <a:ext cx="814390" cy="96840"/>
                <a:chOff x="3052762" y="3581397"/>
                <a:chExt cx="814390" cy="96840"/>
              </a:xfrm>
            </p:grpSpPr>
            <p:sp>
              <p:nvSpPr>
                <p:cNvPr id="405" name="Rectangle 40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40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Rectangle 40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9" name="Group 398"/>
              <p:cNvGrpSpPr/>
              <p:nvPr/>
            </p:nvGrpSpPr>
            <p:grpSpPr>
              <a:xfrm>
                <a:off x="3059905" y="4191000"/>
                <a:ext cx="814390" cy="96840"/>
                <a:chOff x="3052762" y="3581397"/>
                <a:chExt cx="814390" cy="96840"/>
              </a:xfrm>
            </p:grpSpPr>
            <p:sp>
              <p:nvSpPr>
                <p:cNvPr id="401" name="Rectangle 40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Rectangle 40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00" name="Straight Connector 399"/>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8" name="Group 417"/>
          <p:cNvGrpSpPr/>
          <p:nvPr/>
        </p:nvGrpSpPr>
        <p:grpSpPr>
          <a:xfrm flipV="1">
            <a:off x="5749610" y="4190423"/>
            <a:ext cx="1225486" cy="1217859"/>
            <a:chOff x="5513876" y="5257800"/>
            <a:chExt cx="1515063" cy="1041270"/>
          </a:xfrm>
        </p:grpSpPr>
        <p:cxnSp>
          <p:nvCxnSpPr>
            <p:cNvPr id="419" name="Straight Arrow Connector 418"/>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0" name="Straight Arrow Connector 419"/>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43" name="Group 342"/>
          <p:cNvGrpSpPr/>
          <p:nvPr/>
        </p:nvGrpSpPr>
        <p:grpSpPr>
          <a:xfrm>
            <a:off x="7520172" y="634464"/>
            <a:ext cx="894007" cy="335819"/>
            <a:chOff x="5513876" y="5257800"/>
            <a:chExt cx="1515063" cy="1041270"/>
          </a:xfrm>
        </p:grpSpPr>
        <p:cxnSp>
          <p:nvCxnSpPr>
            <p:cNvPr id="344" name="Straight Arrow Connector 343"/>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p:nvGrpSpPr>
        <p:grpSpPr>
          <a:xfrm>
            <a:off x="2238721" y="4212620"/>
            <a:ext cx="314321" cy="990600"/>
            <a:chOff x="2971800" y="1828800"/>
            <a:chExt cx="990600" cy="2667000"/>
          </a:xfrm>
        </p:grpSpPr>
        <p:sp>
          <p:nvSpPr>
            <p:cNvPr id="421" name="Rounded Rectangle 420"/>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ounded Rectangle 421"/>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Rounded Rectangle 422"/>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Rounded Rectangle 424"/>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6" name="Group 425"/>
            <p:cNvGrpSpPr/>
            <p:nvPr/>
          </p:nvGrpSpPr>
          <p:grpSpPr>
            <a:xfrm>
              <a:off x="3052762" y="3581397"/>
              <a:ext cx="814390" cy="96840"/>
              <a:chOff x="3052762" y="3581397"/>
              <a:chExt cx="814390" cy="96840"/>
            </a:xfrm>
          </p:grpSpPr>
          <p:sp>
            <p:nvSpPr>
              <p:cNvPr id="443" name="Rectangle 44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Rectangle 44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Rectangle 44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Rectangle 44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p:cNvGrpSpPr/>
            <p:nvPr/>
          </p:nvGrpSpPr>
          <p:grpSpPr>
            <a:xfrm>
              <a:off x="3064668" y="3782214"/>
              <a:ext cx="814390" cy="96840"/>
              <a:chOff x="3052762" y="3581397"/>
              <a:chExt cx="814390" cy="96840"/>
            </a:xfrm>
          </p:grpSpPr>
          <p:sp>
            <p:nvSpPr>
              <p:cNvPr id="439" name="Rectangle 43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Rectangle 43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Rectangle 44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 name="Rectangle 44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8" name="Group 427"/>
            <p:cNvGrpSpPr/>
            <p:nvPr/>
          </p:nvGrpSpPr>
          <p:grpSpPr>
            <a:xfrm>
              <a:off x="3052762" y="3983037"/>
              <a:ext cx="814390" cy="96840"/>
              <a:chOff x="3052762" y="3581397"/>
              <a:chExt cx="814390" cy="96840"/>
            </a:xfrm>
          </p:grpSpPr>
          <p:sp>
            <p:nvSpPr>
              <p:cNvPr id="435" name="Rectangle 43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43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Rectangle 43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9" name="Group 428"/>
            <p:cNvGrpSpPr/>
            <p:nvPr/>
          </p:nvGrpSpPr>
          <p:grpSpPr>
            <a:xfrm>
              <a:off x="3059905" y="4191000"/>
              <a:ext cx="814390" cy="96840"/>
              <a:chOff x="3052762" y="3581397"/>
              <a:chExt cx="814390" cy="96840"/>
            </a:xfrm>
          </p:grpSpPr>
          <p:sp>
            <p:nvSpPr>
              <p:cNvPr id="431" name="Rectangle 43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Rectangle 43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Rectangle 43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43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0" name="Straight Connector 429"/>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7" name="TextBox 446"/>
          <p:cNvSpPr txBox="1"/>
          <p:nvPr/>
        </p:nvSpPr>
        <p:spPr>
          <a:xfrm>
            <a:off x="4772497" y="2194079"/>
            <a:ext cx="1852815" cy="954107"/>
          </a:xfrm>
          <a:prstGeom prst="rect">
            <a:avLst/>
          </a:prstGeom>
          <a:noFill/>
        </p:spPr>
        <p:txBody>
          <a:bodyPr wrap="none" rtlCol="0">
            <a:spAutoFit/>
          </a:bodyPr>
          <a:lstStyle/>
          <a:p>
            <a:r>
              <a:rPr lang="en-US" sz="1400" dirty="0"/>
              <a:t>DMR-MARC Network</a:t>
            </a:r>
          </a:p>
          <a:p>
            <a:r>
              <a:rPr lang="en-US" sz="1400" dirty="0"/>
              <a:t>                  Or </a:t>
            </a:r>
          </a:p>
          <a:p>
            <a:r>
              <a:rPr lang="en-US" sz="1400" dirty="0"/>
              <a:t>BrandMeister Network</a:t>
            </a:r>
          </a:p>
          <a:p>
            <a:r>
              <a:rPr lang="en-US" sz="1400" dirty="0"/>
              <a:t> </a:t>
            </a:r>
          </a:p>
        </p:txBody>
      </p:sp>
      <p:sp>
        <p:nvSpPr>
          <p:cNvPr id="11" name="TextBox 10"/>
          <p:cNvSpPr txBox="1"/>
          <p:nvPr/>
        </p:nvSpPr>
        <p:spPr>
          <a:xfrm>
            <a:off x="2626144" y="4627762"/>
            <a:ext cx="5259004" cy="1754326"/>
          </a:xfrm>
          <a:prstGeom prst="rect">
            <a:avLst/>
          </a:prstGeom>
          <a:noFill/>
        </p:spPr>
        <p:txBody>
          <a:bodyPr wrap="none" rtlCol="0">
            <a:spAutoFit/>
          </a:bodyPr>
          <a:lstStyle/>
          <a:p>
            <a:r>
              <a:rPr lang="en-US" dirty="0">
                <a:solidFill>
                  <a:srgbClr val="0070C0"/>
                </a:solidFill>
              </a:rPr>
              <a:t>- Digital transmission is more efficient</a:t>
            </a:r>
          </a:p>
          <a:p>
            <a:r>
              <a:rPr lang="en-US" dirty="0">
                <a:solidFill>
                  <a:srgbClr val="0070C0"/>
                </a:solidFill>
              </a:rPr>
              <a:t>    and provides noise free reception.</a:t>
            </a:r>
          </a:p>
          <a:p>
            <a:r>
              <a:rPr lang="en-US" dirty="0">
                <a:solidFill>
                  <a:srgbClr val="0070C0"/>
                </a:solidFill>
              </a:rPr>
              <a:t>- Two time slots allow two radios to use a </a:t>
            </a:r>
          </a:p>
          <a:p>
            <a:r>
              <a:rPr lang="en-US" dirty="0">
                <a:solidFill>
                  <a:srgbClr val="0070C0"/>
                </a:solidFill>
              </a:rPr>
              <a:t>    repeater at the same time.</a:t>
            </a:r>
          </a:p>
          <a:p>
            <a:r>
              <a:rPr lang="en-US" dirty="0">
                <a:solidFill>
                  <a:srgbClr val="0070C0"/>
                </a:solidFill>
              </a:rPr>
              <a:t>-  Internet connectivity and talk groups allow  contacts</a:t>
            </a:r>
          </a:p>
          <a:p>
            <a:r>
              <a:rPr lang="en-US" dirty="0">
                <a:solidFill>
                  <a:srgbClr val="0070C0"/>
                </a:solidFill>
              </a:rPr>
              <a:t>    to be directed to specific groups of participants.</a:t>
            </a:r>
          </a:p>
        </p:txBody>
      </p:sp>
    </p:spTree>
    <p:extLst>
      <p:ext uri="{BB962C8B-B14F-4D97-AF65-F5344CB8AC3E}">
        <p14:creationId xmlns:p14="http://schemas.microsoft.com/office/powerpoint/2010/main" val="302250585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68" y="163286"/>
            <a:ext cx="8229600" cy="852579"/>
          </a:xfrm>
        </p:spPr>
        <p:txBody>
          <a:bodyPr>
            <a:normAutofit fontScale="90000"/>
          </a:bodyPr>
          <a:lstStyle/>
          <a:p>
            <a:r>
              <a:rPr lang="en-US" dirty="0"/>
              <a:t>DMR Basic Structure</a:t>
            </a:r>
            <a:br>
              <a:rPr lang="en-US" dirty="0"/>
            </a:br>
            <a:r>
              <a:rPr lang="en-US" sz="3200" dirty="0"/>
              <a:t>With Hot Spot</a:t>
            </a:r>
            <a:endParaRPr lang="en-US" dirty="0"/>
          </a:p>
        </p:txBody>
      </p:sp>
      <p:sp>
        <p:nvSpPr>
          <p:cNvPr id="3" name="Date Placeholder 2"/>
          <p:cNvSpPr>
            <a:spLocks noGrp="1"/>
          </p:cNvSpPr>
          <p:nvPr>
            <p:ph type="dt" sz="half" idx="10"/>
          </p:nvPr>
        </p:nvSpPr>
        <p:spPr/>
        <p:txBody>
          <a:bodyPr/>
          <a:lstStyle/>
          <a:p>
            <a:fld id="{1962361B-3AEF-435D-BD9B-C0363EA1B1C2}" type="datetime1">
              <a:rPr lang="en-US" smtClean="0"/>
              <a:t>2/27/23</a:t>
            </a:fld>
            <a:endParaRPr lang="en-US" dirty="0"/>
          </a:p>
        </p:txBody>
      </p:sp>
      <p:sp>
        <p:nvSpPr>
          <p:cNvPr id="4" name="Footer Placeholder 3"/>
          <p:cNvSpPr>
            <a:spLocks noGrp="1"/>
          </p:cNvSpPr>
          <p:nvPr>
            <p:ph type="ftr" sz="quarter" idx="11"/>
          </p:nvPr>
        </p:nvSpPr>
        <p:spPr/>
        <p:txBody>
          <a:bodyPr/>
          <a:lstStyle/>
          <a:p>
            <a:r>
              <a:rPr lang="en-US" dirty="0"/>
              <a:t>OBRA</a:t>
            </a:r>
          </a:p>
        </p:txBody>
      </p:sp>
      <p:sp>
        <p:nvSpPr>
          <p:cNvPr id="5" name="Slide Number Placeholder 4"/>
          <p:cNvSpPr>
            <a:spLocks noGrp="1"/>
          </p:cNvSpPr>
          <p:nvPr>
            <p:ph type="sldNum" sz="quarter" idx="12"/>
          </p:nvPr>
        </p:nvSpPr>
        <p:spPr/>
        <p:txBody>
          <a:bodyPr/>
          <a:lstStyle/>
          <a:p>
            <a:fld id="{C4114A31-AEB4-4C82-A87A-A7192D876B01}" type="slidenum">
              <a:rPr lang="en-US" smtClean="0"/>
              <a:t>22</a:t>
            </a:fld>
            <a:endParaRPr lang="en-US" dirty="0"/>
          </a:p>
        </p:txBody>
      </p:sp>
      <p:pic>
        <p:nvPicPr>
          <p:cNvPr id="102" name="Picture 7" descr="C:\Users\raffa_000\AppData\Local\Microsoft\Windows\INetCache\IE\BM0W4J1D\jcartier-antenna-squa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580" y="2562382"/>
            <a:ext cx="426759" cy="959906"/>
          </a:xfrm>
          <a:prstGeom prst="rect">
            <a:avLst/>
          </a:prstGeom>
          <a:noFill/>
          <a:extLst>
            <a:ext uri="{909E8E84-426E-40DD-AFC4-6F175D3DCCD1}">
              <a14:hiddenFill xmlns:a14="http://schemas.microsoft.com/office/drawing/2010/main">
                <a:solidFill>
                  <a:srgbClr val="FFFFFF"/>
                </a:solidFill>
              </a14:hiddenFill>
            </a:ext>
          </a:extLst>
        </p:spPr>
      </p:pic>
      <p:sp>
        <p:nvSpPr>
          <p:cNvPr id="124" name="Cloud 123"/>
          <p:cNvSpPr/>
          <p:nvPr/>
        </p:nvSpPr>
        <p:spPr>
          <a:xfrm>
            <a:off x="4042259" y="1547945"/>
            <a:ext cx="3084946" cy="297184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8" name="Group 257"/>
          <p:cNvGrpSpPr/>
          <p:nvPr/>
        </p:nvGrpSpPr>
        <p:grpSpPr>
          <a:xfrm>
            <a:off x="2086321" y="4060220"/>
            <a:ext cx="314321" cy="990600"/>
            <a:chOff x="2971800" y="1828800"/>
            <a:chExt cx="990600" cy="2667000"/>
          </a:xfrm>
        </p:grpSpPr>
        <p:sp>
          <p:nvSpPr>
            <p:cNvPr id="259" name="Rounded Rectangle 258"/>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Rounded Rectangle 259"/>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ounded Rectangle 260"/>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ounded Rectangle 261"/>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p:cNvGrpSpPr/>
            <p:nvPr/>
          </p:nvGrpSpPr>
          <p:grpSpPr>
            <a:xfrm>
              <a:off x="3052762" y="3581397"/>
              <a:ext cx="814390" cy="96840"/>
              <a:chOff x="3052762" y="3581397"/>
              <a:chExt cx="814390" cy="96840"/>
            </a:xfrm>
          </p:grpSpPr>
          <p:sp>
            <p:nvSpPr>
              <p:cNvPr id="280" name="Rectangle 2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4" name="Group 263"/>
            <p:cNvGrpSpPr/>
            <p:nvPr/>
          </p:nvGrpSpPr>
          <p:grpSpPr>
            <a:xfrm>
              <a:off x="3064668" y="3782214"/>
              <a:ext cx="814390" cy="96840"/>
              <a:chOff x="3052762" y="3581397"/>
              <a:chExt cx="814390" cy="96840"/>
            </a:xfrm>
          </p:grpSpPr>
          <p:sp>
            <p:nvSpPr>
              <p:cNvPr id="276" name="Rectangle 2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5" name="Group 264"/>
            <p:cNvGrpSpPr/>
            <p:nvPr/>
          </p:nvGrpSpPr>
          <p:grpSpPr>
            <a:xfrm>
              <a:off x="3052762" y="3983037"/>
              <a:ext cx="814390" cy="96840"/>
              <a:chOff x="3052762" y="3581397"/>
              <a:chExt cx="814390" cy="96840"/>
            </a:xfrm>
          </p:grpSpPr>
          <p:sp>
            <p:nvSpPr>
              <p:cNvPr id="272" name="Rectangle 2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6" name="Group 265"/>
            <p:cNvGrpSpPr/>
            <p:nvPr/>
          </p:nvGrpSpPr>
          <p:grpSpPr>
            <a:xfrm>
              <a:off x="3059905" y="4191000"/>
              <a:ext cx="814390" cy="96840"/>
              <a:chOff x="3052762" y="3581397"/>
              <a:chExt cx="814390" cy="96840"/>
            </a:xfrm>
          </p:grpSpPr>
          <p:sp>
            <p:nvSpPr>
              <p:cNvPr id="268" name="Rectangle 26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26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ectangle 26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67" name="Straight Connector 266"/>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8164240" y="635156"/>
            <a:ext cx="314321" cy="990600"/>
            <a:chOff x="2971800" y="1828800"/>
            <a:chExt cx="990600" cy="2667000"/>
          </a:xfrm>
        </p:grpSpPr>
        <p:sp>
          <p:nvSpPr>
            <p:cNvPr id="285" name="Rounded Rectangle 284"/>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ounded Rectangle 285"/>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ounded Rectangle 286"/>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ounded Rectangle 287"/>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9" name="Group 288"/>
            <p:cNvGrpSpPr/>
            <p:nvPr/>
          </p:nvGrpSpPr>
          <p:grpSpPr>
            <a:xfrm>
              <a:off x="3052762" y="3581397"/>
              <a:ext cx="814390" cy="96840"/>
              <a:chOff x="3052762" y="3581397"/>
              <a:chExt cx="814390" cy="96840"/>
            </a:xfrm>
          </p:grpSpPr>
          <p:sp>
            <p:nvSpPr>
              <p:cNvPr id="306" name="Rectangle 30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0" name="Group 289"/>
            <p:cNvGrpSpPr/>
            <p:nvPr/>
          </p:nvGrpSpPr>
          <p:grpSpPr>
            <a:xfrm>
              <a:off x="3064668" y="3782214"/>
              <a:ext cx="814390" cy="96840"/>
              <a:chOff x="3052762" y="3581397"/>
              <a:chExt cx="814390" cy="96840"/>
            </a:xfrm>
          </p:grpSpPr>
          <p:sp>
            <p:nvSpPr>
              <p:cNvPr id="302" name="Rectangle 30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1" name="Group 290"/>
            <p:cNvGrpSpPr/>
            <p:nvPr/>
          </p:nvGrpSpPr>
          <p:grpSpPr>
            <a:xfrm>
              <a:off x="3052762" y="3983037"/>
              <a:ext cx="814390" cy="96840"/>
              <a:chOff x="3052762" y="3581397"/>
              <a:chExt cx="814390" cy="96840"/>
            </a:xfrm>
          </p:grpSpPr>
          <p:sp>
            <p:nvSpPr>
              <p:cNvPr id="298" name="Rectangle 29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2" name="Group 291"/>
            <p:cNvGrpSpPr/>
            <p:nvPr/>
          </p:nvGrpSpPr>
          <p:grpSpPr>
            <a:xfrm>
              <a:off x="3059905" y="4191000"/>
              <a:ext cx="814390" cy="96840"/>
              <a:chOff x="3052762" y="3581397"/>
              <a:chExt cx="814390" cy="96840"/>
            </a:xfrm>
          </p:grpSpPr>
          <p:sp>
            <p:nvSpPr>
              <p:cNvPr id="294" name="Rectangle 29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3" name="Straight Connector 292"/>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453" y="844364"/>
            <a:ext cx="427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475527" y="2103999"/>
            <a:ext cx="307434" cy="390531"/>
            <a:chOff x="802189" y="4995234"/>
            <a:chExt cx="307434" cy="390531"/>
          </a:xfrm>
        </p:grpSpPr>
        <p:sp>
          <p:nvSpPr>
            <p:cNvPr id="311" name="Oval 310"/>
            <p:cNvSpPr/>
            <p:nvPr/>
          </p:nvSpPr>
          <p:spPr>
            <a:xfrm>
              <a:off x="802189" y="4995234"/>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Oval 311"/>
            <p:cNvSpPr/>
            <p:nvPr/>
          </p:nvSpPr>
          <p:spPr>
            <a:xfrm>
              <a:off x="910039" y="5164419"/>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Oval 312"/>
            <p:cNvSpPr/>
            <p:nvPr/>
          </p:nvSpPr>
          <p:spPr>
            <a:xfrm>
              <a:off x="1032298" y="5315867"/>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2388725" y="2612525"/>
            <a:ext cx="1040275" cy="1475080"/>
            <a:chOff x="5513876" y="5257800"/>
            <a:chExt cx="1515063" cy="1041270"/>
          </a:xfrm>
        </p:grpSpPr>
        <p:cxnSp>
          <p:nvCxnSpPr>
            <p:cNvPr id="314" name="Straight Arrow Connector 313"/>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53" name="TextBox 2052"/>
          <p:cNvSpPr txBox="1"/>
          <p:nvPr/>
        </p:nvSpPr>
        <p:spPr>
          <a:xfrm>
            <a:off x="5149993" y="1919333"/>
            <a:ext cx="1114408" cy="369332"/>
          </a:xfrm>
          <a:prstGeom prst="rect">
            <a:avLst/>
          </a:prstGeom>
          <a:noFill/>
        </p:spPr>
        <p:txBody>
          <a:bodyPr wrap="none" rtlCol="0">
            <a:spAutoFit/>
          </a:bodyPr>
          <a:lstStyle/>
          <a:p>
            <a:r>
              <a:rPr lang="en-US" dirty="0"/>
              <a:t>INTERNET</a:t>
            </a:r>
          </a:p>
        </p:txBody>
      </p:sp>
      <p:grpSp>
        <p:nvGrpSpPr>
          <p:cNvPr id="91" name="Group 90"/>
          <p:cNvGrpSpPr/>
          <p:nvPr/>
        </p:nvGrpSpPr>
        <p:grpSpPr>
          <a:xfrm>
            <a:off x="311617" y="1975711"/>
            <a:ext cx="314321" cy="990600"/>
            <a:chOff x="2971800" y="1828800"/>
            <a:chExt cx="990600" cy="2667000"/>
          </a:xfrm>
        </p:grpSpPr>
        <p:sp>
          <p:nvSpPr>
            <p:cNvPr id="92" name="Rounded Rectangle 91"/>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p:cNvGrpSpPr/>
            <p:nvPr/>
          </p:nvGrpSpPr>
          <p:grpSpPr>
            <a:xfrm>
              <a:off x="3052762" y="3581397"/>
              <a:ext cx="814390" cy="96840"/>
              <a:chOff x="3052762" y="3581397"/>
              <a:chExt cx="814390" cy="96840"/>
            </a:xfrm>
          </p:grpSpPr>
          <p:sp>
            <p:nvSpPr>
              <p:cNvPr id="117" name="Rectangle 11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p:cNvGrpSpPr/>
            <p:nvPr/>
          </p:nvGrpSpPr>
          <p:grpSpPr>
            <a:xfrm>
              <a:off x="3064668" y="3782214"/>
              <a:ext cx="814390" cy="96840"/>
              <a:chOff x="3052762" y="3581397"/>
              <a:chExt cx="814390" cy="96840"/>
            </a:xfrm>
          </p:grpSpPr>
          <p:sp>
            <p:nvSpPr>
              <p:cNvPr id="113" name="Rectangle 11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p:cNvGrpSpPr/>
            <p:nvPr/>
          </p:nvGrpSpPr>
          <p:grpSpPr>
            <a:xfrm>
              <a:off x="3052762" y="3983037"/>
              <a:ext cx="814390" cy="96840"/>
              <a:chOff x="3052762" y="3581397"/>
              <a:chExt cx="814390" cy="96840"/>
            </a:xfrm>
          </p:grpSpPr>
          <p:sp>
            <p:nvSpPr>
              <p:cNvPr id="109" name="Rectangle 10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p:nvPr/>
          </p:nvGrpSpPr>
          <p:grpSpPr>
            <a:xfrm>
              <a:off x="3059905" y="4191000"/>
              <a:ext cx="814390" cy="96840"/>
              <a:chOff x="3052762" y="3581397"/>
              <a:chExt cx="814390" cy="96840"/>
            </a:xfrm>
          </p:grpSpPr>
          <p:sp>
            <p:nvSpPr>
              <p:cNvPr id="105" name="Rectangle 10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4" name="Straight Connector 103"/>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Arrow Connector 122"/>
          <p:cNvCxnSpPr/>
          <p:nvPr/>
        </p:nvCxnSpPr>
        <p:spPr>
          <a:xfrm flipV="1">
            <a:off x="665234" y="1408431"/>
            <a:ext cx="1605126" cy="656729"/>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2135434" y="1253987"/>
            <a:ext cx="314321" cy="990600"/>
            <a:chOff x="2971800" y="1828800"/>
            <a:chExt cx="990600" cy="2667000"/>
          </a:xfrm>
        </p:grpSpPr>
        <p:sp>
          <p:nvSpPr>
            <p:cNvPr id="233" name="Rounded Rectangle 232"/>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ounded Rectangle 233"/>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ounded Rectangle 23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7" name="Group 236"/>
            <p:cNvGrpSpPr/>
            <p:nvPr/>
          </p:nvGrpSpPr>
          <p:grpSpPr>
            <a:xfrm>
              <a:off x="3052762" y="3581397"/>
              <a:ext cx="814390" cy="96840"/>
              <a:chOff x="3052762" y="3581397"/>
              <a:chExt cx="814390" cy="96840"/>
            </a:xfrm>
          </p:grpSpPr>
          <p:sp>
            <p:nvSpPr>
              <p:cNvPr id="254" name="Rectangle 25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ectangle 25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8" name="Group 237"/>
            <p:cNvGrpSpPr/>
            <p:nvPr/>
          </p:nvGrpSpPr>
          <p:grpSpPr>
            <a:xfrm>
              <a:off x="3064668" y="3782214"/>
              <a:ext cx="814390" cy="96840"/>
              <a:chOff x="3052762" y="3581397"/>
              <a:chExt cx="814390" cy="96840"/>
            </a:xfrm>
          </p:grpSpPr>
          <p:sp>
            <p:nvSpPr>
              <p:cNvPr id="250" name="Rectangle 24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9" name="Group 238"/>
            <p:cNvGrpSpPr/>
            <p:nvPr/>
          </p:nvGrpSpPr>
          <p:grpSpPr>
            <a:xfrm>
              <a:off x="3052762" y="3983037"/>
              <a:ext cx="814390" cy="96840"/>
              <a:chOff x="3052762" y="3581397"/>
              <a:chExt cx="814390" cy="96840"/>
            </a:xfrm>
          </p:grpSpPr>
          <p:sp>
            <p:nvSpPr>
              <p:cNvPr id="246" name="Rectangle 24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24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0" name="Group 239"/>
            <p:cNvGrpSpPr/>
            <p:nvPr/>
          </p:nvGrpSpPr>
          <p:grpSpPr>
            <a:xfrm>
              <a:off x="3059905" y="4191000"/>
              <a:ext cx="814390" cy="96840"/>
              <a:chOff x="3052762" y="3581397"/>
              <a:chExt cx="814390" cy="96840"/>
            </a:xfrm>
          </p:grpSpPr>
          <p:sp>
            <p:nvSpPr>
              <p:cNvPr id="242" name="Rectangle 24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24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1" name="Straight Connector 240"/>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25346" y="847215"/>
            <a:ext cx="1913601" cy="646331"/>
          </a:xfrm>
          <a:prstGeom prst="rect">
            <a:avLst/>
          </a:prstGeom>
          <a:noFill/>
        </p:spPr>
        <p:txBody>
          <a:bodyPr wrap="none" rtlCol="0">
            <a:spAutoFit/>
          </a:bodyPr>
          <a:lstStyle/>
          <a:p>
            <a:r>
              <a:rPr lang="en-US" u="sng" dirty="0"/>
              <a:t>Simplex Operation</a:t>
            </a:r>
          </a:p>
          <a:p>
            <a:endParaRPr lang="en-US" u="sng" dirty="0"/>
          </a:p>
        </p:txBody>
      </p:sp>
      <p:cxnSp>
        <p:nvCxnSpPr>
          <p:cNvPr id="372" name="Straight Arrow Connector 371"/>
          <p:cNvCxnSpPr/>
          <p:nvPr/>
        </p:nvCxnSpPr>
        <p:spPr>
          <a:xfrm flipV="1">
            <a:off x="634579" y="1322996"/>
            <a:ext cx="1670105" cy="66079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62" name="Group 561"/>
          <p:cNvGrpSpPr/>
          <p:nvPr/>
        </p:nvGrpSpPr>
        <p:grpSpPr>
          <a:xfrm>
            <a:off x="8389569" y="2980060"/>
            <a:ext cx="314321" cy="990600"/>
            <a:chOff x="2971800" y="1828800"/>
            <a:chExt cx="990600" cy="2667000"/>
          </a:xfrm>
        </p:grpSpPr>
        <p:sp>
          <p:nvSpPr>
            <p:cNvPr id="563" name="Rounded Rectangle 562"/>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Rounded Rectangle 563"/>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ounded Rectangle 56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ounded Rectangle 56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7" name="Group 566"/>
            <p:cNvGrpSpPr/>
            <p:nvPr/>
          </p:nvGrpSpPr>
          <p:grpSpPr>
            <a:xfrm>
              <a:off x="3052762" y="3581397"/>
              <a:ext cx="814390" cy="96840"/>
              <a:chOff x="3052762" y="3581397"/>
              <a:chExt cx="814390" cy="96840"/>
            </a:xfrm>
          </p:grpSpPr>
          <p:sp>
            <p:nvSpPr>
              <p:cNvPr id="584" name="Rectangle 58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5" name="Rectangle 58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6" name="Rectangle 58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7" name="Rectangle 58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p:cNvGrpSpPr/>
            <p:nvPr/>
          </p:nvGrpSpPr>
          <p:grpSpPr>
            <a:xfrm>
              <a:off x="3064668" y="3782214"/>
              <a:ext cx="814390" cy="96840"/>
              <a:chOff x="3052762" y="3581397"/>
              <a:chExt cx="814390" cy="96840"/>
            </a:xfrm>
          </p:grpSpPr>
          <p:sp>
            <p:nvSpPr>
              <p:cNvPr id="580" name="Rectangle 5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Rectangle 5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Rectangle 5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 name="Rectangle 5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9" name="Group 568"/>
            <p:cNvGrpSpPr/>
            <p:nvPr/>
          </p:nvGrpSpPr>
          <p:grpSpPr>
            <a:xfrm>
              <a:off x="3052762" y="3983037"/>
              <a:ext cx="814390" cy="96840"/>
              <a:chOff x="3052762" y="3581397"/>
              <a:chExt cx="814390" cy="96840"/>
            </a:xfrm>
          </p:grpSpPr>
          <p:sp>
            <p:nvSpPr>
              <p:cNvPr id="576" name="Rectangle 5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Rectangle 5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Rectangle 5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Rectangle 5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0" name="Group 569"/>
            <p:cNvGrpSpPr/>
            <p:nvPr/>
          </p:nvGrpSpPr>
          <p:grpSpPr>
            <a:xfrm>
              <a:off x="3059905" y="4191000"/>
              <a:ext cx="814390" cy="96840"/>
              <a:chOff x="3052762" y="3581397"/>
              <a:chExt cx="814390" cy="96840"/>
            </a:xfrm>
          </p:grpSpPr>
          <p:sp>
            <p:nvSpPr>
              <p:cNvPr id="572" name="Rectangle 5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Rectangle 5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4" name="Rectangle 5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Rectangle 5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71" name="Straight Connector 570"/>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4" name="TextBox 413"/>
          <p:cNvSpPr txBox="1"/>
          <p:nvPr/>
        </p:nvSpPr>
        <p:spPr>
          <a:xfrm>
            <a:off x="550381" y="1348818"/>
            <a:ext cx="997389" cy="307777"/>
          </a:xfrm>
          <a:prstGeom prst="rect">
            <a:avLst/>
          </a:prstGeom>
          <a:noFill/>
        </p:spPr>
        <p:txBody>
          <a:bodyPr wrap="none" rtlCol="0">
            <a:spAutoFit/>
          </a:bodyPr>
          <a:lstStyle/>
          <a:p>
            <a:r>
              <a:rPr lang="en-US" sz="1400" dirty="0"/>
              <a:t>Time Slot 1</a:t>
            </a:r>
          </a:p>
        </p:txBody>
      </p:sp>
      <p:sp>
        <p:nvSpPr>
          <p:cNvPr id="766" name="TextBox 765"/>
          <p:cNvSpPr txBox="1"/>
          <p:nvPr/>
        </p:nvSpPr>
        <p:spPr>
          <a:xfrm>
            <a:off x="970936" y="1778295"/>
            <a:ext cx="997389" cy="307777"/>
          </a:xfrm>
          <a:prstGeom prst="rect">
            <a:avLst/>
          </a:prstGeom>
          <a:noFill/>
        </p:spPr>
        <p:txBody>
          <a:bodyPr wrap="none" rtlCol="0">
            <a:spAutoFit/>
          </a:bodyPr>
          <a:lstStyle/>
          <a:p>
            <a:r>
              <a:rPr lang="en-US" sz="1400" dirty="0"/>
              <a:t>Time Slot 2</a:t>
            </a:r>
          </a:p>
        </p:txBody>
      </p:sp>
      <p:sp>
        <p:nvSpPr>
          <p:cNvPr id="424" name="TextBox 423"/>
          <p:cNvSpPr txBox="1"/>
          <p:nvPr/>
        </p:nvSpPr>
        <p:spPr>
          <a:xfrm>
            <a:off x="2965968" y="3538933"/>
            <a:ext cx="1058303" cy="369332"/>
          </a:xfrm>
          <a:prstGeom prst="rect">
            <a:avLst/>
          </a:prstGeom>
          <a:noFill/>
        </p:spPr>
        <p:txBody>
          <a:bodyPr wrap="none" rtlCol="0">
            <a:spAutoFit/>
          </a:bodyPr>
          <a:lstStyle/>
          <a:p>
            <a:r>
              <a:rPr lang="en-US" dirty="0"/>
              <a:t>Channel  </a:t>
            </a:r>
          </a:p>
        </p:txBody>
      </p:sp>
      <p:sp>
        <p:nvSpPr>
          <p:cNvPr id="6" name="TextBox 5"/>
          <p:cNvSpPr txBox="1"/>
          <p:nvPr/>
        </p:nvSpPr>
        <p:spPr>
          <a:xfrm>
            <a:off x="892162" y="2103999"/>
            <a:ext cx="1034257" cy="738664"/>
          </a:xfrm>
          <a:prstGeom prst="rect">
            <a:avLst/>
          </a:prstGeom>
          <a:noFill/>
        </p:spPr>
        <p:txBody>
          <a:bodyPr wrap="none" rtlCol="0">
            <a:spAutoFit/>
          </a:bodyPr>
          <a:lstStyle/>
          <a:p>
            <a:r>
              <a:rPr lang="en-US" sz="1400" dirty="0"/>
              <a:t>- Frequency</a:t>
            </a:r>
          </a:p>
          <a:p>
            <a:r>
              <a:rPr lang="en-US" sz="1400" dirty="0"/>
              <a:t>-ID Number</a:t>
            </a:r>
          </a:p>
          <a:p>
            <a:r>
              <a:rPr lang="en-US" sz="1400" dirty="0"/>
              <a:t>-Time Slot</a:t>
            </a:r>
          </a:p>
        </p:txBody>
      </p:sp>
      <p:sp>
        <p:nvSpPr>
          <p:cNvPr id="7" name="TextBox 6"/>
          <p:cNvSpPr txBox="1"/>
          <p:nvPr/>
        </p:nvSpPr>
        <p:spPr>
          <a:xfrm>
            <a:off x="243857" y="3370396"/>
            <a:ext cx="2036648" cy="369332"/>
          </a:xfrm>
          <a:prstGeom prst="rect">
            <a:avLst/>
          </a:prstGeom>
          <a:noFill/>
        </p:spPr>
        <p:txBody>
          <a:bodyPr wrap="none" rtlCol="0">
            <a:spAutoFit/>
          </a:bodyPr>
          <a:lstStyle/>
          <a:p>
            <a:r>
              <a:rPr lang="en-US" u="sng" dirty="0"/>
              <a:t>Repeater Operation</a:t>
            </a:r>
          </a:p>
        </p:txBody>
      </p:sp>
      <p:sp>
        <p:nvSpPr>
          <p:cNvPr id="9" name="TextBox 8"/>
          <p:cNvSpPr txBox="1"/>
          <p:nvPr/>
        </p:nvSpPr>
        <p:spPr>
          <a:xfrm>
            <a:off x="164271" y="3809184"/>
            <a:ext cx="1634102" cy="2031325"/>
          </a:xfrm>
          <a:prstGeom prst="rect">
            <a:avLst/>
          </a:prstGeom>
          <a:noFill/>
        </p:spPr>
        <p:txBody>
          <a:bodyPr wrap="none" rtlCol="0">
            <a:spAutoFit/>
          </a:bodyPr>
          <a:lstStyle/>
          <a:p>
            <a:r>
              <a:rPr lang="en-US" sz="1400" dirty="0"/>
              <a:t>Channel</a:t>
            </a:r>
          </a:p>
          <a:p>
            <a:r>
              <a:rPr lang="en-US" sz="1400" dirty="0"/>
              <a:t>  - Frequency/Offset</a:t>
            </a:r>
          </a:p>
          <a:p>
            <a:r>
              <a:rPr lang="en-US" sz="1400" dirty="0"/>
              <a:t>  - Color Code</a:t>
            </a:r>
          </a:p>
          <a:p>
            <a:r>
              <a:rPr lang="en-US" sz="1400" dirty="0"/>
              <a:t> - Talk Group</a:t>
            </a:r>
          </a:p>
          <a:p>
            <a:r>
              <a:rPr lang="en-US" sz="1400" dirty="0"/>
              <a:t> - Time Slot</a:t>
            </a:r>
          </a:p>
          <a:p>
            <a:endParaRPr lang="en-US" sz="1400" dirty="0"/>
          </a:p>
          <a:p>
            <a:r>
              <a:rPr lang="en-US" sz="1400" dirty="0"/>
              <a:t>Zone</a:t>
            </a:r>
          </a:p>
          <a:p>
            <a:r>
              <a:rPr lang="en-US" sz="1400" dirty="0"/>
              <a:t>- Group of Channels</a:t>
            </a:r>
          </a:p>
          <a:p>
            <a:endParaRPr lang="en-US" sz="1400" dirty="0"/>
          </a:p>
        </p:txBody>
      </p:sp>
      <p:grpSp>
        <p:nvGrpSpPr>
          <p:cNvPr id="174" name="Group 173"/>
          <p:cNvGrpSpPr/>
          <p:nvPr/>
        </p:nvGrpSpPr>
        <p:grpSpPr>
          <a:xfrm>
            <a:off x="4400603" y="3950590"/>
            <a:ext cx="960542" cy="1395935"/>
            <a:chOff x="5513876" y="5257800"/>
            <a:chExt cx="1515063" cy="1041270"/>
          </a:xfrm>
        </p:grpSpPr>
        <p:cxnSp>
          <p:nvCxnSpPr>
            <p:cNvPr id="175" name="Straight Arrow Connector 174"/>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86" y="2766431"/>
            <a:ext cx="427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696" y="4346316"/>
            <a:ext cx="427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9" name="Group 178"/>
          <p:cNvGrpSpPr/>
          <p:nvPr/>
        </p:nvGrpSpPr>
        <p:grpSpPr>
          <a:xfrm>
            <a:off x="8541969" y="3132460"/>
            <a:ext cx="314321" cy="990600"/>
            <a:chOff x="2971800" y="1828800"/>
            <a:chExt cx="990600" cy="2667000"/>
          </a:xfrm>
        </p:grpSpPr>
        <p:sp>
          <p:nvSpPr>
            <p:cNvPr id="180" name="Rounded Rectangle 179"/>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ounded Rectangle 180"/>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ounded Rectangle 181"/>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ounded Rectangle 182"/>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p:cNvGrpSpPr/>
            <p:nvPr/>
          </p:nvGrpSpPr>
          <p:grpSpPr>
            <a:xfrm>
              <a:off x="3052762" y="3581397"/>
              <a:ext cx="814390" cy="96840"/>
              <a:chOff x="3052762" y="3581397"/>
              <a:chExt cx="814390" cy="96840"/>
            </a:xfrm>
          </p:grpSpPr>
          <p:sp>
            <p:nvSpPr>
              <p:cNvPr id="201" name="Rectangle 20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3064668" y="3782214"/>
              <a:ext cx="814390" cy="96840"/>
              <a:chOff x="3052762" y="3581397"/>
              <a:chExt cx="814390" cy="96840"/>
            </a:xfrm>
          </p:grpSpPr>
          <p:sp>
            <p:nvSpPr>
              <p:cNvPr id="197" name="Rectangle 19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3052762" y="3983037"/>
              <a:ext cx="814390" cy="96840"/>
              <a:chOff x="3052762" y="3581397"/>
              <a:chExt cx="814390" cy="96840"/>
            </a:xfrm>
          </p:grpSpPr>
          <p:sp>
            <p:nvSpPr>
              <p:cNvPr id="193" name="Rectangle 19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p:cNvGrpSpPr/>
            <p:nvPr/>
          </p:nvGrpSpPr>
          <p:grpSpPr>
            <a:xfrm>
              <a:off x="3059905" y="4191000"/>
              <a:ext cx="814390" cy="96840"/>
              <a:chOff x="3052762" y="3581397"/>
              <a:chExt cx="814390" cy="96840"/>
            </a:xfrm>
          </p:grpSpPr>
          <p:sp>
            <p:nvSpPr>
              <p:cNvPr id="189" name="Rectangle 18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8" name="Straight Connector 187"/>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8198853" y="4817992"/>
            <a:ext cx="314321" cy="990600"/>
            <a:chOff x="2971800" y="1828800"/>
            <a:chExt cx="990600" cy="2667000"/>
          </a:xfrm>
        </p:grpSpPr>
        <p:sp>
          <p:nvSpPr>
            <p:cNvPr id="206" name="Rounded Rectangle 205"/>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ounded Rectangle 206"/>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ounded Rectangle 207"/>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ounded Rectangle 208"/>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p:cNvGrpSpPr/>
            <p:nvPr/>
          </p:nvGrpSpPr>
          <p:grpSpPr>
            <a:xfrm>
              <a:off x="3052762" y="3581397"/>
              <a:ext cx="814390" cy="96840"/>
              <a:chOff x="3052762" y="3581397"/>
              <a:chExt cx="814390" cy="96840"/>
            </a:xfrm>
          </p:grpSpPr>
          <p:sp>
            <p:nvSpPr>
              <p:cNvPr id="227" name="Rectangle 22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1" name="Group 210"/>
            <p:cNvGrpSpPr/>
            <p:nvPr/>
          </p:nvGrpSpPr>
          <p:grpSpPr>
            <a:xfrm>
              <a:off x="3064668" y="3782214"/>
              <a:ext cx="814390" cy="96840"/>
              <a:chOff x="3052762" y="3581397"/>
              <a:chExt cx="814390" cy="96840"/>
            </a:xfrm>
          </p:grpSpPr>
          <p:sp>
            <p:nvSpPr>
              <p:cNvPr id="223" name="Rectangle 22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2" name="Group 211"/>
            <p:cNvGrpSpPr/>
            <p:nvPr/>
          </p:nvGrpSpPr>
          <p:grpSpPr>
            <a:xfrm>
              <a:off x="3052762" y="3983037"/>
              <a:ext cx="814390" cy="96840"/>
              <a:chOff x="3052762" y="3581397"/>
              <a:chExt cx="814390" cy="96840"/>
            </a:xfrm>
          </p:grpSpPr>
          <p:sp>
            <p:nvSpPr>
              <p:cNvPr id="219" name="Rectangle 21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p:cNvGrpSpPr/>
            <p:nvPr/>
          </p:nvGrpSpPr>
          <p:grpSpPr>
            <a:xfrm>
              <a:off x="3059905" y="4191000"/>
              <a:ext cx="814390" cy="96840"/>
              <a:chOff x="3052762" y="3581397"/>
              <a:chExt cx="814390" cy="96840"/>
            </a:xfrm>
          </p:grpSpPr>
          <p:sp>
            <p:nvSpPr>
              <p:cNvPr id="215" name="Rectangle 21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4" name="Straight Connector 213"/>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8388902" y="4941145"/>
            <a:ext cx="314321" cy="990600"/>
            <a:chOff x="2971800" y="1828800"/>
            <a:chExt cx="990600" cy="2667000"/>
          </a:xfrm>
        </p:grpSpPr>
        <p:sp>
          <p:nvSpPr>
            <p:cNvPr id="318" name="Rounded Rectangle 317"/>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ounded Rectangle 318"/>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ounded Rectangle 319"/>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ounded Rectangle 320"/>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2" name="Group 321"/>
            <p:cNvGrpSpPr/>
            <p:nvPr/>
          </p:nvGrpSpPr>
          <p:grpSpPr>
            <a:xfrm>
              <a:off x="3052762" y="3581397"/>
              <a:ext cx="814390" cy="96840"/>
              <a:chOff x="3052762" y="3581397"/>
              <a:chExt cx="814390" cy="96840"/>
            </a:xfrm>
          </p:grpSpPr>
          <p:sp>
            <p:nvSpPr>
              <p:cNvPr id="339" name="Rectangle 33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3" name="Group 322"/>
            <p:cNvGrpSpPr/>
            <p:nvPr/>
          </p:nvGrpSpPr>
          <p:grpSpPr>
            <a:xfrm>
              <a:off x="3064668" y="3782214"/>
              <a:ext cx="814390" cy="96840"/>
              <a:chOff x="3052762" y="3581397"/>
              <a:chExt cx="814390" cy="96840"/>
            </a:xfrm>
          </p:grpSpPr>
          <p:sp>
            <p:nvSpPr>
              <p:cNvPr id="335" name="Rectangle 33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Rectangle 33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4" name="Group 323"/>
            <p:cNvGrpSpPr/>
            <p:nvPr/>
          </p:nvGrpSpPr>
          <p:grpSpPr>
            <a:xfrm>
              <a:off x="3052762" y="3983037"/>
              <a:ext cx="814390" cy="96840"/>
              <a:chOff x="3052762" y="3581397"/>
              <a:chExt cx="814390" cy="96840"/>
            </a:xfrm>
          </p:grpSpPr>
          <p:sp>
            <p:nvSpPr>
              <p:cNvPr id="331" name="Rectangle 33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Rectangle 33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33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5" name="Group 324"/>
            <p:cNvGrpSpPr/>
            <p:nvPr/>
          </p:nvGrpSpPr>
          <p:grpSpPr>
            <a:xfrm>
              <a:off x="3059905" y="4191000"/>
              <a:ext cx="814390" cy="96840"/>
              <a:chOff x="3052762" y="3581397"/>
              <a:chExt cx="814390" cy="96840"/>
            </a:xfrm>
          </p:grpSpPr>
          <p:sp>
            <p:nvSpPr>
              <p:cNvPr id="327" name="Rectangle 32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26" name="Straight Connector 325"/>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p:nvGrpSpPr>
        <p:grpSpPr>
          <a:xfrm>
            <a:off x="7131736" y="3875165"/>
            <a:ext cx="307434" cy="390531"/>
            <a:chOff x="802189" y="4995234"/>
            <a:chExt cx="307434" cy="390531"/>
          </a:xfrm>
        </p:grpSpPr>
        <p:sp>
          <p:nvSpPr>
            <p:cNvPr id="348" name="Oval 347"/>
            <p:cNvSpPr/>
            <p:nvPr/>
          </p:nvSpPr>
          <p:spPr>
            <a:xfrm>
              <a:off x="802189" y="4995234"/>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Oval 348"/>
            <p:cNvSpPr/>
            <p:nvPr/>
          </p:nvSpPr>
          <p:spPr>
            <a:xfrm>
              <a:off x="910039" y="5164419"/>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p:cNvSpPr/>
            <p:nvPr/>
          </p:nvSpPr>
          <p:spPr>
            <a:xfrm>
              <a:off x="1032298" y="5315867"/>
              <a:ext cx="77325" cy="69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1" name="Group 350"/>
          <p:cNvGrpSpPr/>
          <p:nvPr/>
        </p:nvGrpSpPr>
        <p:grpSpPr>
          <a:xfrm>
            <a:off x="8380589" y="912588"/>
            <a:ext cx="314321" cy="990600"/>
            <a:chOff x="2971800" y="1828800"/>
            <a:chExt cx="990600" cy="2667000"/>
          </a:xfrm>
        </p:grpSpPr>
        <p:sp>
          <p:nvSpPr>
            <p:cNvPr id="352" name="Rounded Rectangle 351"/>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ounded Rectangle 352"/>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ounded Rectangle 353"/>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ounded Rectangle 354"/>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6" name="Group 355"/>
            <p:cNvGrpSpPr/>
            <p:nvPr/>
          </p:nvGrpSpPr>
          <p:grpSpPr>
            <a:xfrm>
              <a:off x="3052762" y="3581397"/>
              <a:ext cx="814390" cy="96840"/>
              <a:chOff x="3052762" y="3581397"/>
              <a:chExt cx="814390" cy="96840"/>
            </a:xfrm>
          </p:grpSpPr>
          <p:sp>
            <p:nvSpPr>
              <p:cNvPr id="374" name="Rectangle 37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ectangle 37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7" name="Group 356"/>
            <p:cNvGrpSpPr/>
            <p:nvPr/>
          </p:nvGrpSpPr>
          <p:grpSpPr>
            <a:xfrm>
              <a:off x="3064668" y="3782214"/>
              <a:ext cx="814390" cy="96840"/>
              <a:chOff x="3052762" y="3581397"/>
              <a:chExt cx="814390" cy="96840"/>
            </a:xfrm>
          </p:grpSpPr>
          <p:sp>
            <p:nvSpPr>
              <p:cNvPr id="369" name="Rectangle 36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8" name="Group 357"/>
            <p:cNvGrpSpPr/>
            <p:nvPr/>
          </p:nvGrpSpPr>
          <p:grpSpPr>
            <a:xfrm>
              <a:off x="3052762" y="3983037"/>
              <a:ext cx="814390" cy="96840"/>
              <a:chOff x="3052762" y="3581397"/>
              <a:chExt cx="814390" cy="96840"/>
            </a:xfrm>
          </p:grpSpPr>
          <p:sp>
            <p:nvSpPr>
              <p:cNvPr id="365" name="Rectangle 36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36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36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Rectangle 36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9" name="Group 358"/>
            <p:cNvGrpSpPr/>
            <p:nvPr/>
          </p:nvGrpSpPr>
          <p:grpSpPr>
            <a:xfrm>
              <a:off x="3059905" y="4191000"/>
              <a:ext cx="814390" cy="96840"/>
              <a:chOff x="3052762" y="3581397"/>
              <a:chExt cx="814390" cy="96840"/>
            </a:xfrm>
          </p:grpSpPr>
          <p:sp>
            <p:nvSpPr>
              <p:cNvPr id="361" name="Rectangle 36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ectangle 36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Rectangle 36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60" name="Straight Connector 359"/>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8" name="Group 377"/>
          <p:cNvGrpSpPr/>
          <p:nvPr/>
        </p:nvGrpSpPr>
        <p:grpSpPr>
          <a:xfrm flipV="1">
            <a:off x="6126176" y="3780206"/>
            <a:ext cx="696520" cy="1475676"/>
            <a:chOff x="5513876" y="5257800"/>
            <a:chExt cx="1515063" cy="1041270"/>
          </a:xfrm>
        </p:grpSpPr>
        <p:cxnSp>
          <p:nvCxnSpPr>
            <p:cNvPr id="379" name="Straight Arrow Connector 378"/>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p:nvGrpSpPr>
        <p:grpSpPr>
          <a:xfrm flipV="1">
            <a:off x="6126176" y="3020901"/>
            <a:ext cx="1534526" cy="724912"/>
            <a:chOff x="5513876" y="5257800"/>
            <a:chExt cx="1515063" cy="1041270"/>
          </a:xfrm>
        </p:grpSpPr>
        <p:cxnSp>
          <p:nvCxnSpPr>
            <p:cNvPr id="382" name="Straight Arrow Connector 381"/>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flipV="1">
            <a:off x="7782962" y="2793840"/>
            <a:ext cx="809244" cy="354346"/>
            <a:chOff x="5513876" y="5257800"/>
            <a:chExt cx="1515063" cy="1041270"/>
          </a:xfrm>
        </p:grpSpPr>
        <p:cxnSp>
          <p:nvCxnSpPr>
            <p:cNvPr id="385" name="Straight Arrow Connector 384"/>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flipV="1">
            <a:off x="7083388" y="4281357"/>
            <a:ext cx="1259788" cy="513268"/>
            <a:chOff x="5513876" y="5257800"/>
            <a:chExt cx="1515063" cy="1041270"/>
          </a:xfrm>
        </p:grpSpPr>
        <p:cxnSp>
          <p:nvCxnSpPr>
            <p:cNvPr id="388" name="Straight Arrow Connector 387"/>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809241" y="4201734"/>
            <a:ext cx="966034" cy="307777"/>
          </a:xfrm>
          <a:prstGeom prst="rect">
            <a:avLst/>
          </a:prstGeom>
          <a:noFill/>
        </p:spPr>
        <p:txBody>
          <a:bodyPr wrap="none" rtlCol="0">
            <a:spAutoFit/>
          </a:bodyPr>
          <a:lstStyle/>
          <a:p>
            <a:r>
              <a:rPr lang="en-US" sz="1400" dirty="0"/>
              <a:t>Talk Group</a:t>
            </a:r>
          </a:p>
        </p:txBody>
      </p:sp>
      <p:grpSp>
        <p:nvGrpSpPr>
          <p:cNvPr id="390" name="Group 389"/>
          <p:cNvGrpSpPr/>
          <p:nvPr/>
        </p:nvGrpSpPr>
        <p:grpSpPr>
          <a:xfrm>
            <a:off x="6315053" y="1678529"/>
            <a:ext cx="894007" cy="335819"/>
            <a:chOff x="5513876" y="5257800"/>
            <a:chExt cx="1515063" cy="1041270"/>
          </a:xfrm>
        </p:grpSpPr>
        <p:cxnSp>
          <p:nvCxnSpPr>
            <p:cNvPr id="391" name="Straight Arrow Connector 390"/>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612139" y="5031746"/>
            <a:ext cx="824265" cy="828590"/>
            <a:chOff x="3553360" y="5224174"/>
            <a:chExt cx="824265" cy="828590"/>
          </a:xfrm>
        </p:grpSpPr>
        <p:sp>
          <p:nvSpPr>
            <p:cNvPr id="316" name="Rectangle 315"/>
            <p:cNvSpPr/>
            <p:nvPr/>
          </p:nvSpPr>
          <p:spPr>
            <a:xfrm>
              <a:off x="3615250" y="5411447"/>
              <a:ext cx="700486" cy="32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3765091" y="5224174"/>
              <a:ext cx="766" cy="1872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53360" y="5744987"/>
              <a:ext cx="824265" cy="307777"/>
            </a:xfrm>
            <a:prstGeom prst="rect">
              <a:avLst/>
            </a:prstGeom>
            <a:noFill/>
          </p:spPr>
          <p:txBody>
            <a:bodyPr wrap="none" rtlCol="0">
              <a:spAutoFit/>
            </a:bodyPr>
            <a:lstStyle/>
            <a:p>
              <a:r>
                <a:rPr lang="en-US" sz="1400" dirty="0"/>
                <a:t>Hot Spot</a:t>
              </a:r>
            </a:p>
          </p:txBody>
        </p:sp>
      </p:grpSp>
      <p:grpSp>
        <p:nvGrpSpPr>
          <p:cNvPr id="317" name="Group 316"/>
          <p:cNvGrpSpPr/>
          <p:nvPr/>
        </p:nvGrpSpPr>
        <p:grpSpPr>
          <a:xfrm>
            <a:off x="2133922" y="5414062"/>
            <a:ext cx="314321" cy="990600"/>
            <a:chOff x="2971800" y="1828800"/>
            <a:chExt cx="990600" cy="2667000"/>
          </a:xfrm>
        </p:grpSpPr>
        <p:sp>
          <p:nvSpPr>
            <p:cNvPr id="393" name="Rounded Rectangle 392"/>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ounded Rectangle 393"/>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ounded Rectangle 39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ounded Rectangle 39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7" name="Group 396"/>
            <p:cNvGrpSpPr/>
            <p:nvPr/>
          </p:nvGrpSpPr>
          <p:grpSpPr>
            <a:xfrm>
              <a:off x="3052762" y="3581397"/>
              <a:ext cx="814390" cy="96840"/>
              <a:chOff x="3052762" y="3581397"/>
              <a:chExt cx="814390" cy="96840"/>
            </a:xfrm>
          </p:grpSpPr>
          <p:sp>
            <p:nvSpPr>
              <p:cNvPr id="415" name="Rectangle 41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41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8" name="Group 397"/>
            <p:cNvGrpSpPr/>
            <p:nvPr/>
          </p:nvGrpSpPr>
          <p:grpSpPr>
            <a:xfrm>
              <a:off x="3064668" y="3782214"/>
              <a:ext cx="814390" cy="96840"/>
              <a:chOff x="3052762" y="3581397"/>
              <a:chExt cx="814390" cy="96840"/>
            </a:xfrm>
          </p:grpSpPr>
          <p:sp>
            <p:nvSpPr>
              <p:cNvPr id="410" name="Rectangle 40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Rectangle 41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9" name="Group 398"/>
            <p:cNvGrpSpPr/>
            <p:nvPr/>
          </p:nvGrpSpPr>
          <p:grpSpPr>
            <a:xfrm>
              <a:off x="3052762" y="3983037"/>
              <a:ext cx="814390" cy="96840"/>
              <a:chOff x="3052762" y="3581397"/>
              <a:chExt cx="814390" cy="96840"/>
            </a:xfrm>
          </p:grpSpPr>
          <p:sp>
            <p:nvSpPr>
              <p:cNvPr id="406" name="Rectangle 40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Rectangle 40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40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p:cNvGrpSpPr/>
            <p:nvPr/>
          </p:nvGrpSpPr>
          <p:grpSpPr>
            <a:xfrm>
              <a:off x="3059905" y="4191000"/>
              <a:ext cx="814390" cy="96840"/>
              <a:chOff x="3052762" y="3581397"/>
              <a:chExt cx="814390" cy="96840"/>
            </a:xfrm>
          </p:grpSpPr>
          <p:sp>
            <p:nvSpPr>
              <p:cNvPr id="402" name="Rectangle 40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Rectangle 40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Rectangle 40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01" name="Straight Connector 400"/>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C:\Users\raffa_000\AppData\Local\Microsoft\Windows\INetCache\IE\X7QDIYA6\black-android-phon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545" y="4847975"/>
            <a:ext cx="443389" cy="627068"/>
          </a:xfrm>
          <a:prstGeom prst="rect">
            <a:avLst/>
          </a:prstGeom>
          <a:noFill/>
          <a:extLst>
            <a:ext uri="{909E8E84-426E-40DD-AFC4-6F175D3DCCD1}">
              <a14:hiddenFill xmlns:a14="http://schemas.microsoft.com/office/drawing/2010/main">
                <a:solidFill>
                  <a:srgbClr val="FFFFFF"/>
                </a:solidFill>
              </a14:hiddenFill>
            </a:ext>
          </a:extLst>
        </p:spPr>
      </p:pic>
      <p:grpSp>
        <p:nvGrpSpPr>
          <p:cNvPr id="423" name="Group 422"/>
          <p:cNvGrpSpPr/>
          <p:nvPr/>
        </p:nvGrpSpPr>
        <p:grpSpPr>
          <a:xfrm>
            <a:off x="3674029" y="3013344"/>
            <a:ext cx="1659971" cy="450192"/>
            <a:chOff x="5513876" y="5257800"/>
            <a:chExt cx="1515063" cy="1041270"/>
          </a:xfrm>
        </p:grpSpPr>
        <p:cxnSp>
          <p:nvCxnSpPr>
            <p:cNvPr id="425" name="Straight Arrow Connector 424"/>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6" name="Straight Arrow Connector 425"/>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27" name="Group 426"/>
          <p:cNvGrpSpPr/>
          <p:nvPr/>
        </p:nvGrpSpPr>
        <p:grpSpPr>
          <a:xfrm>
            <a:off x="2439338" y="5031746"/>
            <a:ext cx="1364248" cy="554271"/>
            <a:chOff x="5513876" y="5257800"/>
            <a:chExt cx="1515063" cy="1041270"/>
          </a:xfrm>
        </p:grpSpPr>
        <p:cxnSp>
          <p:nvCxnSpPr>
            <p:cNvPr id="428" name="Straight Arrow Connector 427"/>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9" name="Straight Arrow Connector 428"/>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30" name="Group 429"/>
          <p:cNvGrpSpPr/>
          <p:nvPr/>
        </p:nvGrpSpPr>
        <p:grpSpPr>
          <a:xfrm flipH="1">
            <a:off x="5787473" y="3694830"/>
            <a:ext cx="302426" cy="1205126"/>
            <a:chOff x="5513876" y="5257800"/>
            <a:chExt cx="1515063" cy="1041270"/>
          </a:xfrm>
        </p:grpSpPr>
        <p:cxnSp>
          <p:nvCxnSpPr>
            <p:cNvPr id="431" name="Straight Arrow Connector 430"/>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4512967" y="5092550"/>
            <a:ext cx="1195194" cy="420255"/>
            <a:chOff x="5513876" y="5257800"/>
            <a:chExt cx="1515063" cy="1041270"/>
          </a:xfrm>
        </p:grpSpPr>
        <p:cxnSp>
          <p:nvCxnSpPr>
            <p:cNvPr id="434" name="Straight Arrow Connector 433"/>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5" name="Straight Arrow Connector 434"/>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482218" y="5464248"/>
            <a:ext cx="960519" cy="307777"/>
          </a:xfrm>
          <a:prstGeom prst="rect">
            <a:avLst/>
          </a:prstGeom>
          <a:noFill/>
        </p:spPr>
        <p:txBody>
          <a:bodyPr wrap="none" rtlCol="0">
            <a:spAutoFit/>
          </a:bodyPr>
          <a:lstStyle/>
          <a:p>
            <a:r>
              <a:rPr lang="en-US" sz="1400" dirty="0"/>
              <a:t>Cell Phone</a:t>
            </a:r>
          </a:p>
        </p:txBody>
      </p:sp>
      <p:sp>
        <p:nvSpPr>
          <p:cNvPr id="8" name="TextBox 7"/>
          <p:cNvSpPr txBox="1"/>
          <p:nvPr/>
        </p:nvSpPr>
        <p:spPr>
          <a:xfrm>
            <a:off x="4881335" y="4864000"/>
            <a:ext cx="341760" cy="307777"/>
          </a:xfrm>
          <a:prstGeom prst="rect">
            <a:avLst/>
          </a:prstGeom>
          <a:noFill/>
        </p:spPr>
        <p:txBody>
          <a:bodyPr wrap="none" rtlCol="0">
            <a:spAutoFit/>
          </a:bodyPr>
          <a:lstStyle/>
          <a:p>
            <a:r>
              <a:rPr lang="en-US" sz="1400" dirty="0"/>
              <a:t>or</a:t>
            </a:r>
          </a:p>
        </p:txBody>
      </p:sp>
      <p:grpSp>
        <p:nvGrpSpPr>
          <p:cNvPr id="436" name="Group 435"/>
          <p:cNvGrpSpPr/>
          <p:nvPr/>
        </p:nvGrpSpPr>
        <p:grpSpPr>
          <a:xfrm>
            <a:off x="2238721" y="4212620"/>
            <a:ext cx="314321" cy="990600"/>
            <a:chOff x="2971800" y="1828800"/>
            <a:chExt cx="990600" cy="2667000"/>
          </a:xfrm>
        </p:grpSpPr>
        <p:sp>
          <p:nvSpPr>
            <p:cNvPr id="437" name="Rounded Rectangle 436"/>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Rounded Rectangle 437"/>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Rounded Rectangle 438"/>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Rounded Rectangle 439"/>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1" name="Group 440"/>
            <p:cNvGrpSpPr/>
            <p:nvPr/>
          </p:nvGrpSpPr>
          <p:grpSpPr>
            <a:xfrm>
              <a:off x="3052762" y="3581397"/>
              <a:ext cx="814390" cy="96840"/>
              <a:chOff x="3052762" y="3581397"/>
              <a:chExt cx="814390" cy="96840"/>
            </a:xfrm>
          </p:grpSpPr>
          <p:sp>
            <p:nvSpPr>
              <p:cNvPr id="458" name="Rectangle 45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Rectangle 45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Rectangle 46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2" name="Group 441"/>
            <p:cNvGrpSpPr/>
            <p:nvPr/>
          </p:nvGrpSpPr>
          <p:grpSpPr>
            <a:xfrm>
              <a:off x="3064668" y="3782214"/>
              <a:ext cx="814390" cy="96840"/>
              <a:chOff x="3052762" y="3581397"/>
              <a:chExt cx="814390" cy="96840"/>
            </a:xfrm>
          </p:grpSpPr>
          <p:sp>
            <p:nvSpPr>
              <p:cNvPr id="454" name="Rectangle 45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Rectangle 45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Rectangle 45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Rectangle 45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3" name="Group 442"/>
            <p:cNvGrpSpPr/>
            <p:nvPr/>
          </p:nvGrpSpPr>
          <p:grpSpPr>
            <a:xfrm>
              <a:off x="3052762" y="3983037"/>
              <a:ext cx="814390" cy="96840"/>
              <a:chOff x="3052762" y="3581397"/>
              <a:chExt cx="814390" cy="96840"/>
            </a:xfrm>
          </p:grpSpPr>
          <p:sp>
            <p:nvSpPr>
              <p:cNvPr id="450" name="Rectangle 44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Rectangle 45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 name="Rectangle 45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Rectangle 45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4" name="Group 443"/>
            <p:cNvGrpSpPr/>
            <p:nvPr/>
          </p:nvGrpSpPr>
          <p:grpSpPr>
            <a:xfrm>
              <a:off x="3059905" y="4191000"/>
              <a:ext cx="814390" cy="96840"/>
              <a:chOff x="3052762" y="3581397"/>
              <a:chExt cx="814390" cy="96840"/>
            </a:xfrm>
          </p:grpSpPr>
          <p:sp>
            <p:nvSpPr>
              <p:cNvPr id="446" name="Rectangle 44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Rectangle 44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45" name="Straight Connector 444"/>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2" name="Group 461"/>
          <p:cNvGrpSpPr/>
          <p:nvPr/>
        </p:nvGrpSpPr>
        <p:grpSpPr>
          <a:xfrm>
            <a:off x="2315564" y="5622736"/>
            <a:ext cx="314321" cy="990600"/>
            <a:chOff x="2971800" y="1828800"/>
            <a:chExt cx="990600" cy="2667000"/>
          </a:xfrm>
        </p:grpSpPr>
        <p:sp>
          <p:nvSpPr>
            <p:cNvPr id="463" name="Rounded Rectangle 462"/>
            <p:cNvSpPr/>
            <p:nvPr/>
          </p:nvSpPr>
          <p:spPr>
            <a:xfrm>
              <a:off x="2971800" y="2590800"/>
              <a:ext cx="9906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Rounded Rectangle 463"/>
            <p:cNvSpPr/>
            <p:nvPr/>
          </p:nvSpPr>
          <p:spPr>
            <a:xfrm>
              <a:off x="3028950" y="3133725"/>
              <a:ext cx="876300" cy="304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 name="Rounded Rectangle 464"/>
            <p:cNvSpPr/>
            <p:nvPr/>
          </p:nvSpPr>
          <p:spPr>
            <a:xfrm>
              <a:off x="3019424" y="27432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Rounded Rectangle 465"/>
            <p:cNvSpPr/>
            <p:nvPr/>
          </p:nvSpPr>
          <p:spPr>
            <a:xfrm>
              <a:off x="3028950" y="2933700"/>
              <a:ext cx="885826" cy="76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7" name="Group 466"/>
            <p:cNvGrpSpPr/>
            <p:nvPr/>
          </p:nvGrpSpPr>
          <p:grpSpPr>
            <a:xfrm>
              <a:off x="3052762" y="3581397"/>
              <a:ext cx="814390" cy="96840"/>
              <a:chOff x="3052762" y="3581397"/>
              <a:chExt cx="814390" cy="96840"/>
            </a:xfrm>
          </p:grpSpPr>
          <p:sp>
            <p:nvSpPr>
              <p:cNvPr id="484" name="Rectangle 48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Rectangle 48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Rectangle 48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Rectangle 48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8" name="Group 467"/>
            <p:cNvGrpSpPr/>
            <p:nvPr/>
          </p:nvGrpSpPr>
          <p:grpSpPr>
            <a:xfrm>
              <a:off x="3064668" y="3782214"/>
              <a:ext cx="814390" cy="96840"/>
              <a:chOff x="3052762" y="3581397"/>
              <a:chExt cx="814390" cy="96840"/>
            </a:xfrm>
          </p:grpSpPr>
          <p:sp>
            <p:nvSpPr>
              <p:cNvPr id="480" name="Rectangle 4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Rectangle 4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Rectangle 4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9" name="Group 468"/>
            <p:cNvGrpSpPr/>
            <p:nvPr/>
          </p:nvGrpSpPr>
          <p:grpSpPr>
            <a:xfrm>
              <a:off x="3052762" y="3983037"/>
              <a:ext cx="814390" cy="96840"/>
              <a:chOff x="3052762" y="3581397"/>
              <a:chExt cx="814390" cy="96840"/>
            </a:xfrm>
          </p:grpSpPr>
          <p:sp>
            <p:nvSpPr>
              <p:cNvPr id="476" name="Rectangle 4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Rectangle 4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0" name="Group 469"/>
            <p:cNvGrpSpPr/>
            <p:nvPr/>
          </p:nvGrpSpPr>
          <p:grpSpPr>
            <a:xfrm>
              <a:off x="3059905" y="4191000"/>
              <a:ext cx="814390" cy="96840"/>
              <a:chOff x="3052762" y="3581397"/>
              <a:chExt cx="814390" cy="96840"/>
            </a:xfrm>
          </p:grpSpPr>
          <p:sp>
            <p:nvSpPr>
              <p:cNvPr id="472" name="Rectangle 4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Rectangle 4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71" name="Straight Connector 470"/>
            <p:cNvCxnSpPr/>
            <p:nvPr/>
          </p:nvCxnSpPr>
          <p:spPr>
            <a:xfrm>
              <a:off x="3795714" y="1828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691489" y="2244587"/>
            <a:ext cx="1852815" cy="954107"/>
          </a:xfrm>
          <a:prstGeom prst="rect">
            <a:avLst/>
          </a:prstGeom>
          <a:noFill/>
        </p:spPr>
        <p:txBody>
          <a:bodyPr wrap="none" rtlCol="0">
            <a:spAutoFit/>
          </a:bodyPr>
          <a:lstStyle/>
          <a:p>
            <a:r>
              <a:rPr lang="en-US" sz="1400" dirty="0"/>
              <a:t>DMR-MARC Network</a:t>
            </a:r>
          </a:p>
          <a:p>
            <a:r>
              <a:rPr lang="en-US" sz="1400" dirty="0"/>
              <a:t>                  Or </a:t>
            </a:r>
          </a:p>
          <a:p>
            <a:r>
              <a:rPr lang="en-US" sz="1400" dirty="0"/>
              <a:t>BrandMeister Network</a:t>
            </a:r>
          </a:p>
          <a:p>
            <a:r>
              <a:rPr lang="en-US" sz="1400" dirty="0"/>
              <a:t>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157" y="1024819"/>
            <a:ext cx="98742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9" name="Group 418"/>
          <p:cNvGrpSpPr/>
          <p:nvPr/>
        </p:nvGrpSpPr>
        <p:grpSpPr>
          <a:xfrm>
            <a:off x="7488595" y="582366"/>
            <a:ext cx="894007" cy="335819"/>
            <a:chOff x="5513876" y="5257800"/>
            <a:chExt cx="1515063" cy="1041270"/>
          </a:xfrm>
        </p:grpSpPr>
        <p:cxnSp>
          <p:nvCxnSpPr>
            <p:cNvPr id="420" name="Straight Arrow Connector 419"/>
            <p:cNvCxnSpPr/>
            <p:nvPr/>
          </p:nvCxnSpPr>
          <p:spPr>
            <a:xfrm flipV="1">
              <a:off x="5563076" y="5334000"/>
              <a:ext cx="1465863" cy="96507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flipV="1">
              <a:off x="5513876" y="5257800"/>
              <a:ext cx="1486471" cy="96587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680306" y="5794535"/>
            <a:ext cx="3538982" cy="646331"/>
          </a:xfrm>
          <a:prstGeom prst="rect">
            <a:avLst/>
          </a:prstGeom>
          <a:noFill/>
        </p:spPr>
        <p:txBody>
          <a:bodyPr wrap="none" rtlCol="0">
            <a:spAutoFit/>
          </a:bodyPr>
          <a:lstStyle/>
          <a:p>
            <a:r>
              <a:rPr lang="en-US" dirty="0">
                <a:solidFill>
                  <a:srgbClr val="0070C0"/>
                </a:solidFill>
              </a:rPr>
              <a:t>A Hot Spot (Access Point) can</a:t>
            </a:r>
          </a:p>
          <a:p>
            <a:r>
              <a:rPr lang="en-US" dirty="0">
                <a:solidFill>
                  <a:srgbClr val="0070C0"/>
                </a:solidFill>
              </a:rPr>
              <a:t>also used to access a DMR network.</a:t>
            </a:r>
          </a:p>
        </p:txBody>
      </p:sp>
    </p:spTree>
    <p:extLst>
      <p:ext uri="{BB962C8B-B14F-4D97-AF65-F5344CB8AC3E}">
        <p14:creationId xmlns:p14="http://schemas.microsoft.com/office/powerpoint/2010/main" val="49755769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a:t>VHF/UHF Radios</a:t>
            </a:r>
          </a:p>
        </p:txBody>
      </p:sp>
      <p:sp>
        <p:nvSpPr>
          <p:cNvPr id="3" name="Content Placeholder 2"/>
          <p:cNvSpPr>
            <a:spLocks noGrp="1"/>
          </p:cNvSpPr>
          <p:nvPr>
            <p:ph idx="1"/>
          </p:nvPr>
        </p:nvSpPr>
        <p:spPr>
          <a:xfrm>
            <a:off x="457200" y="990600"/>
            <a:ext cx="8229600" cy="5410200"/>
          </a:xfrm>
        </p:spPr>
        <p:txBody>
          <a:bodyPr/>
          <a:lstStyle/>
          <a:p>
            <a:r>
              <a:rPr lang="en-US" dirty="0"/>
              <a:t>Types of Radios Available</a:t>
            </a:r>
          </a:p>
          <a:p>
            <a:pPr lvl="1"/>
            <a:r>
              <a:rPr lang="en-US" dirty="0"/>
              <a:t>Analog FM 2 meter/70 cm</a:t>
            </a:r>
          </a:p>
          <a:p>
            <a:pPr lvl="2"/>
            <a:r>
              <a:rPr lang="en-US" dirty="0"/>
              <a:t>Baofeng UV-5R $50</a:t>
            </a:r>
          </a:p>
          <a:p>
            <a:pPr lvl="2"/>
            <a:r>
              <a:rPr lang="en-US" dirty="0"/>
              <a:t>Baofeng FB-F8HP $70</a:t>
            </a:r>
          </a:p>
          <a:p>
            <a:pPr lvl="1"/>
            <a:r>
              <a:rPr lang="en-US" dirty="0"/>
              <a:t>Analog/Digital 2 meter/70 cm</a:t>
            </a:r>
          </a:p>
          <a:p>
            <a:pPr lvl="2"/>
            <a:r>
              <a:rPr lang="en-US" dirty="0" err="1"/>
              <a:t>Baofeng</a:t>
            </a:r>
            <a:r>
              <a:rPr lang="en-US" dirty="0"/>
              <a:t> 1801 $100</a:t>
            </a:r>
          </a:p>
          <a:p>
            <a:pPr lvl="2"/>
            <a:r>
              <a:rPr lang="en-US" dirty="0"/>
              <a:t>BTECH DMR-6X2 Pro $300</a:t>
            </a:r>
          </a:p>
          <a:p>
            <a:pPr lvl="1"/>
            <a:r>
              <a:rPr lang="en-US" dirty="0"/>
              <a:t>Analog/Digital 2 meter/70 cm with GPS/APRS</a:t>
            </a:r>
          </a:p>
          <a:p>
            <a:pPr lvl="2"/>
            <a:r>
              <a:rPr lang="en-US" dirty="0"/>
              <a:t>Anytone 878 UVII $315</a:t>
            </a:r>
          </a:p>
          <a:p>
            <a:pPr lvl="2"/>
            <a:r>
              <a:rPr lang="en-US" dirty="0"/>
              <a:t>GD 88 $215 </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23</a:t>
            </a:fld>
            <a:endParaRPr lang="en-US" dirty="0"/>
          </a:p>
        </p:txBody>
      </p:sp>
    </p:spTree>
    <p:extLst>
      <p:ext uri="{BB962C8B-B14F-4D97-AF65-F5344CB8AC3E}">
        <p14:creationId xmlns:p14="http://schemas.microsoft.com/office/powerpoint/2010/main" val="415548025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Setting Up Your Radio</a:t>
            </a:r>
            <a:br>
              <a:rPr lang="en-US" u="sng" dirty="0"/>
            </a:br>
            <a:r>
              <a:rPr lang="en-US" sz="3600" dirty="0"/>
              <a:t>(Plenty of help available from club members)</a:t>
            </a:r>
          </a:p>
        </p:txBody>
      </p:sp>
      <p:sp>
        <p:nvSpPr>
          <p:cNvPr id="3" name="Content Placeholder 2"/>
          <p:cNvSpPr>
            <a:spLocks noGrp="1"/>
          </p:cNvSpPr>
          <p:nvPr>
            <p:ph idx="1"/>
          </p:nvPr>
        </p:nvSpPr>
        <p:spPr/>
        <p:txBody>
          <a:bodyPr/>
          <a:lstStyle/>
          <a:p>
            <a:r>
              <a:rPr lang="en-US" dirty="0"/>
              <a:t>For each channel</a:t>
            </a:r>
          </a:p>
          <a:p>
            <a:pPr lvl="1"/>
            <a:r>
              <a:rPr lang="en-US" dirty="0"/>
              <a:t>Simplex = Frequency</a:t>
            </a:r>
          </a:p>
          <a:p>
            <a:pPr lvl="1"/>
            <a:r>
              <a:rPr lang="en-US" dirty="0"/>
              <a:t>Repeater = Frequency, Offset, PL Tone</a:t>
            </a:r>
          </a:p>
          <a:p>
            <a:r>
              <a:rPr lang="en-US" dirty="0"/>
              <a:t>Can be done from radio key pad (hard) or from a PC program (preferred)</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24</a:t>
            </a:fld>
            <a:endParaRPr lang="en-US" dirty="0"/>
          </a:p>
        </p:txBody>
      </p:sp>
      <p:grpSp>
        <p:nvGrpSpPr>
          <p:cNvPr id="7" name="Group 6"/>
          <p:cNvGrpSpPr/>
          <p:nvPr/>
        </p:nvGrpSpPr>
        <p:grpSpPr>
          <a:xfrm>
            <a:off x="4025767" y="4398235"/>
            <a:ext cx="774833" cy="1648404"/>
            <a:chOff x="5948588" y="609600"/>
            <a:chExt cx="1366612" cy="3677394"/>
          </a:xfrm>
        </p:grpSpPr>
        <p:sp>
          <p:nvSpPr>
            <p:cNvPr id="8" name="Rounded Rectangle 7"/>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195646" y="3026169"/>
              <a:ext cx="1002326" cy="133528"/>
              <a:chOff x="3052762" y="3581397"/>
              <a:chExt cx="814390" cy="96840"/>
            </a:xfrm>
          </p:grpSpPr>
          <p:sp>
            <p:nvSpPr>
              <p:cNvPr id="30" name="Rectangle 2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6210299" y="3303066"/>
              <a:ext cx="1002326" cy="133528"/>
              <a:chOff x="3052762" y="3581397"/>
              <a:chExt cx="814390" cy="96840"/>
            </a:xfrm>
          </p:grpSpPr>
          <p:sp>
            <p:nvSpPr>
              <p:cNvPr id="26" name="Rectangle 2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195646" y="3579971"/>
              <a:ext cx="1002326" cy="133528"/>
              <a:chOff x="3052762" y="3581397"/>
              <a:chExt cx="814390" cy="96840"/>
            </a:xfrm>
          </p:grpSpPr>
          <p:sp>
            <p:nvSpPr>
              <p:cNvPr id="22" name="Rectangle 2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6204437" y="3866720"/>
              <a:ext cx="1002326" cy="133528"/>
              <a:chOff x="3052762" y="3581397"/>
              <a:chExt cx="814390" cy="96840"/>
            </a:xfrm>
          </p:grpSpPr>
          <p:sp>
            <p:nvSpPr>
              <p:cNvPr id="18" name="Rectangle 1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4" name="Picture 5" descr="Image result for clip art lapto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27207"/>
            <a:ext cx="1423988" cy="130016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urved Connector 35"/>
          <p:cNvCxnSpPr/>
          <p:nvPr/>
        </p:nvCxnSpPr>
        <p:spPr>
          <a:xfrm>
            <a:off x="4800600" y="5141563"/>
            <a:ext cx="1373621" cy="431394"/>
          </a:xfrm>
          <a:prstGeom prst="curvedConnector3">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33801" y="4671014"/>
            <a:ext cx="1307217" cy="584775"/>
          </a:xfrm>
          <a:prstGeom prst="rect">
            <a:avLst/>
          </a:prstGeom>
          <a:noFill/>
        </p:spPr>
        <p:txBody>
          <a:bodyPr wrap="none" rtlCol="0">
            <a:spAutoFit/>
          </a:bodyPr>
          <a:lstStyle/>
          <a:p>
            <a:r>
              <a:rPr lang="en-US" sz="1600" dirty="0"/>
              <a:t>Programming</a:t>
            </a:r>
          </a:p>
          <a:p>
            <a:r>
              <a:rPr lang="en-US" sz="1600" dirty="0"/>
              <a:t>       Cable</a:t>
            </a:r>
          </a:p>
        </p:txBody>
      </p:sp>
    </p:spTree>
    <p:extLst>
      <p:ext uri="{BB962C8B-B14F-4D97-AF65-F5344CB8AC3E}">
        <p14:creationId xmlns:p14="http://schemas.microsoft.com/office/powerpoint/2010/main" val="42258197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u="sng" dirty="0"/>
              <a:t>Ham Radio History</a:t>
            </a:r>
          </a:p>
        </p:txBody>
      </p:sp>
      <p:sp>
        <p:nvSpPr>
          <p:cNvPr id="3" name="Content Placeholder 2"/>
          <p:cNvSpPr>
            <a:spLocks noGrp="1"/>
          </p:cNvSpPr>
          <p:nvPr>
            <p:ph idx="1"/>
          </p:nvPr>
        </p:nvSpPr>
        <p:spPr>
          <a:xfrm>
            <a:off x="152400" y="1295400"/>
            <a:ext cx="8915400" cy="5181600"/>
          </a:xfrm>
        </p:spPr>
        <p:txBody>
          <a:bodyPr>
            <a:normAutofit/>
          </a:bodyPr>
          <a:lstStyle/>
          <a:p>
            <a:r>
              <a:rPr lang="en-US" sz="2800" dirty="0"/>
              <a:t>Government licensing of radio stations and amateur operators began with The Radio Act of 1912.</a:t>
            </a:r>
          </a:p>
          <a:p>
            <a:pPr lvl="1"/>
            <a:r>
              <a:rPr lang="en-US" dirty="0"/>
              <a:t>Amateurs were assigned wave lengths &lt; 200 meters</a:t>
            </a:r>
          </a:p>
          <a:p>
            <a:r>
              <a:rPr lang="en-US" sz="2800" dirty="0"/>
              <a:t>Since radio waves transcend national boundaries The International Telecommunications Union (ITU) was formed in 1865 to define frequency bands and their use.</a:t>
            </a:r>
          </a:p>
          <a:p>
            <a:r>
              <a:rPr lang="en-US" sz="2800" dirty="0"/>
              <a:t>In the United States the FCC is responsible for the wire and radio communications and allocates frequency bands to the various services, including amateurs, in accordance with ITU Plan.</a:t>
            </a:r>
          </a:p>
          <a:p>
            <a:r>
              <a:rPr lang="en-US" sz="2800" dirty="0"/>
              <a:t>Today amateurs have many bands allocated to them.</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3</a:t>
            </a:fld>
            <a:endParaRPr lang="en-US" dirty="0"/>
          </a:p>
        </p:txBody>
      </p:sp>
    </p:spTree>
    <p:extLst>
      <p:ext uri="{BB962C8B-B14F-4D97-AF65-F5344CB8AC3E}">
        <p14:creationId xmlns:p14="http://schemas.microsoft.com/office/powerpoint/2010/main" val="85588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Ham Radio Overview</a:t>
            </a:r>
          </a:p>
        </p:txBody>
      </p:sp>
      <p:sp>
        <p:nvSpPr>
          <p:cNvPr id="3" name="Content Placeholder 2"/>
          <p:cNvSpPr>
            <a:spLocks noGrp="1"/>
          </p:cNvSpPr>
          <p:nvPr>
            <p:ph idx="1"/>
          </p:nvPr>
        </p:nvSpPr>
        <p:spPr>
          <a:xfrm>
            <a:off x="381000" y="1600200"/>
            <a:ext cx="8458200" cy="4525963"/>
          </a:xfrm>
        </p:spPr>
        <p:txBody>
          <a:bodyPr>
            <a:normAutofit fontScale="92500" lnSpcReduction="10000"/>
          </a:bodyPr>
          <a:lstStyle/>
          <a:p>
            <a:r>
              <a:rPr lang="en-US" dirty="0"/>
              <a:t>There are 2 major segments. HF and VHF/UHF</a:t>
            </a:r>
          </a:p>
          <a:p>
            <a:pPr lvl="1"/>
            <a:r>
              <a:rPr lang="en-US" dirty="0"/>
              <a:t>HF uses 160 meter through 10 meter bands  </a:t>
            </a:r>
          </a:p>
          <a:p>
            <a:pPr lvl="1"/>
            <a:r>
              <a:rPr lang="en-US" dirty="0"/>
              <a:t>HF is mostly base stations with large antennas and bounces signals off the ionosphere. (another class)</a:t>
            </a:r>
          </a:p>
          <a:p>
            <a:r>
              <a:rPr lang="en-US" dirty="0"/>
              <a:t>VHF/UHF </a:t>
            </a:r>
            <a:r>
              <a:rPr lang="en-US" sz="2800" dirty="0"/>
              <a:t>(this class)</a:t>
            </a:r>
          </a:p>
          <a:p>
            <a:pPr lvl="1"/>
            <a:r>
              <a:rPr lang="en-US" sz="2400" dirty="0"/>
              <a:t>VHF/UHF uses 2 meter and 70 centimeter bands</a:t>
            </a:r>
          </a:p>
          <a:p>
            <a:pPr lvl="1"/>
            <a:r>
              <a:rPr lang="en-US" dirty="0"/>
              <a:t>Hand Held, mobile and base station low power radios (limited range)</a:t>
            </a:r>
          </a:p>
          <a:p>
            <a:pPr lvl="1"/>
            <a:r>
              <a:rPr lang="en-US" dirty="0"/>
              <a:t>Uses repeaters to increase range</a:t>
            </a:r>
          </a:p>
          <a:p>
            <a:pPr lvl="1"/>
            <a:r>
              <a:rPr lang="en-US" dirty="0"/>
              <a:t>Analog and Digital modes</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4</a:t>
            </a:fld>
            <a:endParaRPr lang="en-US" dirty="0"/>
          </a:p>
        </p:txBody>
      </p:sp>
    </p:spTree>
    <p:extLst>
      <p:ext uri="{BB962C8B-B14F-4D97-AF65-F5344CB8AC3E}">
        <p14:creationId xmlns:p14="http://schemas.microsoft.com/office/powerpoint/2010/main" val="106131208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5</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7" y="0"/>
            <a:ext cx="8964706" cy="6858000"/>
          </a:xfrm>
          <a:prstGeom prst="rect">
            <a:avLst/>
          </a:prstGeom>
        </p:spPr>
      </p:pic>
      <p:sp>
        <p:nvSpPr>
          <p:cNvPr id="12" name="TextBox 11"/>
          <p:cNvSpPr txBox="1"/>
          <p:nvPr/>
        </p:nvSpPr>
        <p:spPr>
          <a:xfrm>
            <a:off x="4857750" y="76200"/>
            <a:ext cx="2057400" cy="369332"/>
          </a:xfrm>
          <a:prstGeom prst="rect">
            <a:avLst/>
          </a:prstGeom>
          <a:solidFill>
            <a:srgbClr val="00B0F0"/>
          </a:solidFill>
        </p:spPr>
        <p:txBody>
          <a:bodyPr wrap="square" rtlCol="0">
            <a:spAutoFit/>
          </a:bodyPr>
          <a:lstStyle/>
          <a:p>
            <a:r>
              <a:rPr lang="en-US" dirty="0">
                <a:solidFill>
                  <a:schemeClr val="bg1"/>
                </a:solidFill>
              </a:rPr>
              <a:t>HF = 1.6Mhz-30Mhz</a:t>
            </a:r>
          </a:p>
        </p:txBody>
      </p:sp>
      <p:cxnSp>
        <p:nvCxnSpPr>
          <p:cNvPr id="15" name="Straight Arrow Connector 14"/>
          <p:cNvCxnSpPr/>
          <p:nvPr/>
        </p:nvCxnSpPr>
        <p:spPr>
          <a:xfrm flipH="1">
            <a:off x="457200" y="445532"/>
            <a:ext cx="4400550" cy="298346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781800" y="445532"/>
            <a:ext cx="133350" cy="62126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95950" y="2446436"/>
            <a:ext cx="533400" cy="307777"/>
          </a:xfrm>
          <a:prstGeom prst="rect">
            <a:avLst/>
          </a:prstGeom>
          <a:solidFill>
            <a:srgbClr val="00B0F0"/>
          </a:solidFill>
        </p:spPr>
        <p:txBody>
          <a:bodyPr wrap="square" rtlCol="0">
            <a:spAutoFit/>
          </a:bodyPr>
          <a:lstStyle/>
          <a:p>
            <a:r>
              <a:rPr lang="en-US" sz="1400" dirty="0">
                <a:solidFill>
                  <a:schemeClr val="bg1"/>
                </a:solidFill>
              </a:rPr>
              <a:t>VHF</a:t>
            </a:r>
          </a:p>
        </p:txBody>
      </p:sp>
      <p:sp>
        <p:nvSpPr>
          <p:cNvPr id="22" name="TextBox 21"/>
          <p:cNvSpPr txBox="1"/>
          <p:nvPr/>
        </p:nvSpPr>
        <p:spPr>
          <a:xfrm>
            <a:off x="5695950" y="4190999"/>
            <a:ext cx="533400" cy="307777"/>
          </a:xfrm>
          <a:prstGeom prst="rect">
            <a:avLst/>
          </a:prstGeom>
          <a:solidFill>
            <a:srgbClr val="00B0F0"/>
          </a:solidFill>
        </p:spPr>
        <p:txBody>
          <a:bodyPr wrap="square" rtlCol="0">
            <a:spAutoFit/>
          </a:bodyPr>
          <a:lstStyle/>
          <a:p>
            <a:r>
              <a:rPr lang="en-US" sz="1400" dirty="0">
                <a:solidFill>
                  <a:schemeClr val="bg1"/>
                </a:solidFill>
              </a:rPr>
              <a:t>UHF</a:t>
            </a:r>
          </a:p>
        </p:txBody>
      </p:sp>
    </p:spTree>
    <p:extLst>
      <p:ext uri="{BB962C8B-B14F-4D97-AF65-F5344CB8AC3E}">
        <p14:creationId xmlns:p14="http://schemas.microsoft.com/office/powerpoint/2010/main" val="26543084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Hand Held Radios</a:t>
            </a:r>
            <a:br>
              <a:rPr lang="en-US" u="sng" dirty="0"/>
            </a:br>
            <a:r>
              <a:rPr lang="en-US" sz="3600" u="sng" dirty="0"/>
              <a:t>Simplex Operation (Half Duplex)</a:t>
            </a:r>
          </a:p>
        </p:txBody>
      </p:sp>
      <p:sp>
        <p:nvSpPr>
          <p:cNvPr id="59" name="Content Placeholder 58"/>
          <p:cNvSpPr>
            <a:spLocks noGrp="1"/>
          </p:cNvSpPr>
          <p:nvPr>
            <p:ph idx="1"/>
          </p:nvPr>
        </p:nvSpPr>
        <p:spPr>
          <a:xfrm>
            <a:off x="457200" y="1576969"/>
            <a:ext cx="8229600" cy="4525963"/>
          </a:xfrm>
        </p:spPr>
        <p:txBody>
          <a:bodyPr>
            <a:normAutofit/>
          </a:bodyPr>
          <a:lstStyle/>
          <a:p>
            <a:r>
              <a:rPr lang="en-US" sz="2800" dirty="0"/>
              <a:t>Each radio transmits and receives on the same frequency.</a:t>
            </a:r>
          </a:p>
          <a:p>
            <a:r>
              <a:rPr lang="en-US" sz="2800" dirty="0"/>
              <a:t>At any time one transmits and one receives.</a:t>
            </a:r>
          </a:p>
        </p:txBody>
      </p:sp>
      <p:sp>
        <p:nvSpPr>
          <p:cNvPr id="55" name="Date Placeholder 54"/>
          <p:cNvSpPr>
            <a:spLocks noGrp="1"/>
          </p:cNvSpPr>
          <p:nvPr>
            <p:ph type="dt" sz="half" idx="10"/>
          </p:nvPr>
        </p:nvSpPr>
        <p:spPr/>
        <p:txBody>
          <a:bodyPr/>
          <a:lstStyle/>
          <a:p>
            <a:fld id="{BF73CE5E-1581-4D43-9224-A4A6ED962156}" type="datetime1">
              <a:rPr lang="en-US" smtClean="0"/>
              <a:t>2/27/23</a:t>
            </a:fld>
            <a:endParaRPr lang="en-US" dirty="0"/>
          </a:p>
        </p:txBody>
      </p:sp>
      <p:sp>
        <p:nvSpPr>
          <p:cNvPr id="56" name="Footer Placeholder 55"/>
          <p:cNvSpPr>
            <a:spLocks noGrp="1"/>
          </p:cNvSpPr>
          <p:nvPr>
            <p:ph type="ftr" sz="quarter" idx="11"/>
          </p:nvPr>
        </p:nvSpPr>
        <p:spPr/>
        <p:txBody>
          <a:bodyPr/>
          <a:lstStyle/>
          <a:p>
            <a:r>
              <a:rPr lang="en-US" dirty="0"/>
              <a:t>OBRA Training</a:t>
            </a:r>
          </a:p>
        </p:txBody>
      </p:sp>
      <p:sp>
        <p:nvSpPr>
          <p:cNvPr id="57" name="Slide Number Placeholder 56"/>
          <p:cNvSpPr>
            <a:spLocks noGrp="1"/>
          </p:cNvSpPr>
          <p:nvPr>
            <p:ph type="sldNum" sz="quarter" idx="12"/>
          </p:nvPr>
        </p:nvSpPr>
        <p:spPr/>
        <p:txBody>
          <a:bodyPr/>
          <a:lstStyle/>
          <a:p>
            <a:fld id="{39A160D7-F0F0-42E0-B8E5-A9C6CD958EE4}" type="slidenum">
              <a:rPr lang="en-US" smtClean="0"/>
              <a:t>6</a:t>
            </a:fld>
            <a:endParaRPr lang="en-US" dirty="0"/>
          </a:p>
        </p:txBody>
      </p:sp>
      <p:grpSp>
        <p:nvGrpSpPr>
          <p:cNvPr id="71" name="Group 70"/>
          <p:cNvGrpSpPr/>
          <p:nvPr/>
        </p:nvGrpSpPr>
        <p:grpSpPr>
          <a:xfrm>
            <a:off x="2754558" y="3111530"/>
            <a:ext cx="4419041" cy="480864"/>
            <a:chOff x="3096957" y="3657600"/>
            <a:chExt cx="3844265" cy="685801"/>
          </a:xfrm>
        </p:grpSpPr>
        <p:cxnSp>
          <p:nvCxnSpPr>
            <p:cNvPr id="72" name="Straight Connector 71"/>
            <p:cNvCxnSpPr/>
            <p:nvPr/>
          </p:nvCxnSpPr>
          <p:spPr>
            <a:xfrm flipV="1">
              <a:off x="3096957" y="3657601"/>
              <a:ext cx="1978784"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678008" y="3657601"/>
              <a:ext cx="397733" cy="491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78008" y="3657600"/>
              <a:ext cx="2263214" cy="491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692728" y="3356656"/>
            <a:ext cx="1061830" cy="2957866"/>
            <a:chOff x="5948588" y="609600"/>
            <a:chExt cx="1366612" cy="3677394"/>
          </a:xfrm>
        </p:grpSpPr>
        <p:sp>
          <p:nvSpPr>
            <p:cNvPr id="103" name="Rounded Rectangle 102"/>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ounded Rectangle 103"/>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ounded Rectangle 104"/>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ounded Rectangle 105"/>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p:cNvGrpSpPr/>
            <p:nvPr/>
          </p:nvGrpSpPr>
          <p:grpSpPr>
            <a:xfrm>
              <a:off x="6195646" y="3026169"/>
              <a:ext cx="1002326" cy="133528"/>
              <a:chOff x="3052762" y="3581397"/>
              <a:chExt cx="814390" cy="96840"/>
            </a:xfrm>
          </p:grpSpPr>
          <p:sp>
            <p:nvSpPr>
              <p:cNvPr id="125" name="Rectangle 12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a:off x="6210299" y="3303066"/>
              <a:ext cx="1002326" cy="133528"/>
              <a:chOff x="3052762" y="3581397"/>
              <a:chExt cx="814390" cy="96840"/>
            </a:xfrm>
          </p:grpSpPr>
          <p:sp>
            <p:nvSpPr>
              <p:cNvPr id="121" name="Rectangle 120"/>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p:cNvGrpSpPr/>
            <p:nvPr/>
          </p:nvGrpSpPr>
          <p:grpSpPr>
            <a:xfrm>
              <a:off x="6195646" y="3579971"/>
              <a:ext cx="1002326" cy="133528"/>
              <a:chOff x="3052762" y="3581397"/>
              <a:chExt cx="814390" cy="96840"/>
            </a:xfrm>
          </p:grpSpPr>
          <p:sp>
            <p:nvSpPr>
              <p:cNvPr id="117" name="Rectangle 11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p:cNvGrpSpPr/>
            <p:nvPr/>
          </p:nvGrpSpPr>
          <p:grpSpPr>
            <a:xfrm>
              <a:off x="6204437" y="3866720"/>
              <a:ext cx="1002326" cy="133528"/>
              <a:chOff x="3052762" y="3581397"/>
              <a:chExt cx="814390" cy="96840"/>
            </a:xfrm>
          </p:grpSpPr>
          <p:sp>
            <p:nvSpPr>
              <p:cNvPr id="113" name="Rectangle 11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1" name="Straight Connector 110"/>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ounded Rectangle 111"/>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9" name="Group 128"/>
          <p:cNvGrpSpPr/>
          <p:nvPr/>
        </p:nvGrpSpPr>
        <p:grpSpPr>
          <a:xfrm>
            <a:off x="6469281" y="2813098"/>
            <a:ext cx="1061830" cy="2957866"/>
            <a:chOff x="5948588" y="609600"/>
            <a:chExt cx="1366612" cy="3677394"/>
          </a:xfrm>
        </p:grpSpPr>
        <p:sp>
          <p:nvSpPr>
            <p:cNvPr id="130" name="Rounded Rectangle 129"/>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ounded Rectangle 130"/>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ounded Rectangle 131"/>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ounded Rectangle 132"/>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p:cNvGrpSpPr/>
            <p:nvPr/>
          </p:nvGrpSpPr>
          <p:grpSpPr>
            <a:xfrm>
              <a:off x="6195646" y="3026169"/>
              <a:ext cx="1002326" cy="133528"/>
              <a:chOff x="3052762" y="3581397"/>
              <a:chExt cx="814390" cy="96840"/>
            </a:xfrm>
          </p:grpSpPr>
          <p:sp>
            <p:nvSpPr>
              <p:cNvPr id="152" name="Rectangle 15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5" name="Group 134"/>
            <p:cNvGrpSpPr/>
            <p:nvPr/>
          </p:nvGrpSpPr>
          <p:grpSpPr>
            <a:xfrm>
              <a:off x="6210299" y="3303066"/>
              <a:ext cx="1002326" cy="133528"/>
              <a:chOff x="3052762" y="3581397"/>
              <a:chExt cx="814390" cy="96840"/>
            </a:xfrm>
          </p:grpSpPr>
          <p:sp>
            <p:nvSpPr>
              <p:cNvPr id="148" name="Rectangle 14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p:cNvGrpSpPr/>
            <p:nvPr/>
          </p:nvGrpSpPr>
          <p:grpSpPr>
            <a:xfrm>
              <a:off x="6195646" y="3579971"/>
              <a:ext cx="1002326" cy="133528"/>
              <a:chOff x="3052762" y="3581397"/>
              <a:chExt cx="814390" cy="96840"/>
            </a:xfrm>
          </p:grpSpPr>
          <p:sp>
            <p:nvSpPr>
              <p:cNvPr id="144" name="Rectangle 14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p:cNvGrpSpPr/>
            <p:nvPr/>
          </p:nvGrpSpPr>
          <p:grpSpPr>
            <a:xfrm>
              <a:off x="6204437" y="3866720"/>
              <a:ext cx="1002326" cy="133528"/>
              <a:chOff x="3052762" y="3581397"/>
              <a:chExt cx="814390" cy="96840"/>
            </a:xfrm>
          </p:grpSpPr>
          <p:sp>
            <p:nvSpPr>
              <p:cNvPr id="140" name="Rectangle 13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8" name="Straight Connector 137"/>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ounded Rectangle 138"/>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Box 155"/>
          <p:cNvSpPr txBox="1"/>
          <p:nvPr/>
        </p:nvSpPr>
        <p:spPr>
          <a:xfrm>
            <a:off x="4085500" y="3493497"/>
            <a:ext cx="1430200" cy="646331"/>
          </a:xfrm>
          <a:prstGeom prst="rect">
            <a:avLst/>
          </a:prstGeom>
          <a:noFill/>
        </p:spPr>
        <p:txBody>
          <a:bodyPr wrap="none" rtlCol="0">
            <a:spAutoFit/>
          </a:bodyPr>
          <a:lstStyle/>
          <a:p>
            <a:r>
              <a:rPr lang="en-US" dirty="0"/>
              <a:t>    Example</a:t>
            </a:r>
          </a:p>
          <a:p>
            <a:r>
              <a:rPr lang="en-US" dirty="0"/>
              <a:t>146.490 MHz</a:t>
            </a:r>
          </a:p>
        </p:txBody>
      </p:sp>
      <p:sp>
        <p:nvSpPr>
          <p:cNvPr id="3" name="TextBox 2"/>
          <p:cNvSpPr txBox="1"/>
          <p:nvPr/>
        </p:nvSpPr>
        <p:spPr>
          <a:xfrm>
            <a:off x="3539273" y="4234254"/>
            <a:ext cx="2522654" cy="1477328"/>
          </a:xfrm>
          <a:prstGeom prst="rect">
            <a:avLst/>
          </a:prstGeom>
          <a:noFill/>
        </p:spPr>
        <p:txBody>
          <a:bodyPr wrap="square" rtlCol="0">
            <a:spAutoFit/>
          </a:bodyPr>
          <a:lstStyle/>
          <a:p>
            <a:r>
              <a:rPr lang="en-US" dirty="0"/>
              <a:t>       </a:t>
            </a:r>
            <a:r>
              <a:rPr lang="en-US" u="sng" dirty="0">
                <a:solidFill>
                  <a:srgbClr val="C00000"/>
                </a:solidFill>
              </a:rPr>
              <a:t>2 Meter (VHF)</a:t>
            </a:r>
          </a:p>
          <a:p>
            <a:r>
              <a:rPr lang="en-US" dirty="0">
                <a:solidFill>
                  <a:srgbClr val="C00000"/>
                </a:solidFill>
              </a:rPr>
              <a:t>144.1 MHz – 148.0 MHz</a:t>
            </a:r>
          </a:p>
          <a:p>
            <a:endParaRPr lang="en-US" dirty="0">
              <a:solidFill>
                <a:srgbClr val="C00000"/>
              </a:solidFill>
            </a:endParaRPr>
          </a:p>
          <a:p>
            <a:r>
              <a:rPr lang="en-US" dirty="0">
                <a:solidFill>
                  <a:srgbClr val="C00000"/>
                </a:solidFill>
              </a:rPr>
              <a:t>   </a:t>
            </a:r>
            <a:r>
              <a:rPr lang="en-US" u="sng" dirty="0">
                <a:solidFill>
                  <a:srgbClr val="C00000"/>
                </a:solidFill>
              </a:rPr>
              <a:t>70 Centimeter (UHF)</a:t>
            </a:r>
          </a:p>
          <a:p>
            <a:r>
              <a:rPr lang="en-US" dirty="0">
                <a:solidFill>
                  <a:srgbClr val="C00000"/>
                </a:solidFill>
              </a:rPr>
              <a:t>420.0 MHz – 450.0 MHz </a:t>
            </a:r>
          </a:p>
        </p:txBody>
      </p:sp>
    </p:spTree>
    <p:extLst>
      <p:ext uri="{BB962C8B-B14F-4D97-AF65-F5344CB8AC3E}">
        <p14:creationId xmlns:p14="http://schemas.microsoft.com/office/powerpoint/2010/main" val="42262276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Radio Protocol</a:t>
            </a:r>
          </a:p>
        </p:txBody>
      </p:sp>
      <p:sp>
        <p:nvSpPr>
          <p:cNvPr id="3" name="Content Placeholder 2"/>
          <p:cNvSpPr>
            <a:spLocks noGrp="1"/>
          </p:cNvSpPr>
          <p:nvPr>
            <p:ph idx="1"/>
          </p:nvPr>
        </p:nvSpPr>
        <p:spPr>
          <a:xfrm>
            <a:off x="533400" y="1371600"/>
            <a:ext cx="8229600" cy="5105400"/>
          </a:xfrm>
        </p:spPr>
        <p:txBody>
          <a:bodyPr>
            <a:noAutofit/>
          </a:bodyPr>
          <a:lstStyle/>
          <a:p>
            <a:r>
              <a:rPr lang="en-US" sz="2800" dirty="0"/>
              <a:t>To announce yourself:</a:t>
            </a:r>
          </a:p>
          <a:p>
            <a:pPr lvl="1"/>
            <a:r>
              <a:rPr lang="en-US" dirty="0"/>
              <a:t>Say your call sign followed by “monitoring”</a:t>
            </a:r>
          </a:p>
          <a:p>
            <a:r>
              <a:rPr lang="en-US" sz="2800" dirty="0"/>
              <a:t>To call another station:</a:t>
            </a:r>
          </a:p>
          <a:p>
            <a:pPr lvl="1"/>
            <a:r>
              <a:rPr lang="en-US" dirty="0"/>
              <a:t>Say the stations call sign followed by yours.</a:t>
            </a:r>
          </a:p>
          <a:p>
            <a:r>
              <a:rPr lang="en-US" sz="2800" dirty="0"/>
              <a:t>Repeat your call sign every 10 min. and at the end of your transmission.</a:t>
            </a:r>
            <a:endParaRPr lang="en-US" dirty="0"/>
          </a:p>
          <a:p>
            <a:r>
              <a:rPr lang="en-US" sz="2800" dirty="0"/>
              <a:t>Example</a:t>
            </a:r>
          </a:p>
          <a:p>
            <a:pPr lvl="1"/>
            <a:r>
              <a:rPr lang="en-US" sz="2400" dirty="0"/>
              <a:t>KW4ZL Monitoring</a:t>
            </a:r>
          </a:p>
          <a:p>
            <a:pPr lvl="1"/>
            <a:r>
              <a:rPr lang="en-US" sz="2400" dirty="0"/>
              <a:t>N4ACT KW4ZL</a:t>
            </a:r>
          </a:p>
          <a:p>
            <a:pPr lvl="1"/>
            <a:r>
              <a:rPr lang="en-US" sz="2400" dirty="0"/>
              <a:t>KW4ZL Clear</a:t>
            </a:r>
          </a:p>
          <a:p>
            <a:pPr lvl="1"/>
            <a:endParaRPr lang="en-US" sz="2400" dirty="0"/>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7</a:t>
            </a:fld>
            <a:endParaRPr lang="en-US" dirty="0"/>
          </a:p>
        </p:txBody>
      </p:sp>
    </p:spTree>
    <p:extLst>
      <p:ext uri="{BB962C8B-B14F-4D97-AF65-F5344CB8AC3E}">
        <p14:creationId xmlns:p14="http://schemas.microsoft.com/office/powerpoint/2010/main" val="38089339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Repeaters</a:t>
            </a:r>
          </a:p>
        </p:txBody>
      </p:sp>
      <p:sp>
        <p:nvSpPr>
          <p:cNvPr id="111" name="Content Placeholder 110"/>
          <p:cNvSpPr>
            <a:spLocks noGrp="1"/>
          </p:cNvSpPr>
          <p:nvPr>
            <p:ph idx="1"/>
          </p:nvPr>
        </p:nvSpPr>
        <p:spPr>
          <a:xfrm>
            <a:off x="457200" y="1313891"/>
            <a:ext cx="8229600" cy="4525963"/>
          </a:xfrm>
        </p:spPr>
        <p:txBody>
          <a:bodyPr/>
          <a:lstStyle/>
          <a:p>
            <a:r>
              <a:rPr lang="en-US" dirty="0"/>
              <a:t>A &amp; B can talk, but A &amp; B can’t talk to C.</a:t>
            </a:r>
          </a:p>
          <a:p>
            <a:r>
              <a:rPr lang="en-US" dirty="0"/>
              <a:t>C can’t talk to A or B. </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8</a:t>
            </a:fld>
            <a:endParaRPr lang="en-US" dirty="0"/>
          </a:p>
        </p:txBody>
      </p:sp>
      <p:grpSp>
        <p:nvGrpSpPr>
          <p:cNvPr id="7" name="Group 6"/>
          <p:cNvGrpSpPr/>
          <p:nvPr/>
        </p:nvGrpSpPr>
        <p:grpSpPr>
          <a:xfrm>
            <a:off x="1837751" y="2705166"/>
            <a:ext cx="467966" cy="1316502"/>
            <a:chOff x="5948588" y="609600"/>
            <a:chExt cx="1366612" cy="3677394"/>
          </a:xfrm>
        </p:grpSpPr>
        <p:sp>
          <p:nvSpPr>
            <p:cNvPr id="8" name="Rounded Rectangle 7"/>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195646" y="3026169"/>
              <a:ext cx="1002326" cy="133528"/>
              <a:chOff x="3052762" y="3581397"/>
              <a:chExt cx="814390" cy="96840"/>
            </a:xfrm>
          </p:grpSpPr>
          <p:sp>
            <p:nvSpPr>
              <p:cNvPr id="30" name="Rectangle 2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6210299" y="3303066"/>
              <a:ext cx="1002326" cy="133528"/>
              <a:chOff x="3052762" y="3581397"/>
              <a:chExt cx="814390" cy="96840"/>
            </a:xfrm>
          </p:grpSpPr>
          <p:sp>
            <p:nvSpPr>
              <p:cNvPr id="26" name="Rectangle 2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195646" y="3579971"/>
              <a:ext cx="1002326" cy="133528"/>
              <a:chOff x="3052762" y="3581397"/>
              <a:chExt cx="814390" cy="96840"/>
            </a:xfrm>
          </p:grpSpPr>
          <p:sp>
            <p:nvSpPr>
              <p:cNvPr id="22" name="Rectangle 2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6204437" y="3866720"/>
              <a:ext cx="1002326" cy="133528"/>
              <a:chOff x="3052762" y="3581397"/>
              <a:chExt cx="814390" cy="96840"/>
            </a:xfrm>
          </p:grpSpPr>
          <p:sp>
            <p:nvSpPr>
              <p:cNvPr id="18" name="Rectangle 1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654366" y="4645595"/>
            <a:ext cx="467966" cy="1316502"/>
            <a:chOff x="5948588" y="609600"/>
            <a:chExt cx="1366612" cy="3677394"/>
          </a:xfrm>
        </p:grpSpPr>
        <p:sp>
          <p:nvSpPr>
            <p:cNvPr id="35" name="Rounded Rectangle 34"/>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6195646" y="3026169"/>
              <a:ext cx="1002326" cy="133528"/>
              <a:chOff x="3052762" y="3581397"/>
              <a:chExt cx="814390" cy="96840"/>
            </a:xfrm>
          </p:grpSpPr>
          <p:sp>
            <p:nvSpPr>
              <p:cNvPr id="57" name="Rectangle 5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6210299" y="3303066"/>
              <a:ext cx="1002326" cy="133528"/>
              <a:chOff x="3052762" y="3581397"/>
              <a:chExt cx="814390" cy="96840"/>
            </a:xfrm>
          </p:grpSpPr>
          <p:sp>
            <p:nvSpPr>
              <p:cNvPr id="53" name="Rectangle 5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6195646" y="3579971"/>
              <a:ext cx="1002326" cy="133528"/>
              <a:chOff x="3052762" y="3581397"/>
              <a:chExt cx="814390" cy="96840"/>
            </a:xfrm>
          </p:grpSpPr>
          <p:sp>
            <p:nvSpPr>
              <p:cNvPr id="49" name="Rectangle 4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6204437" y="3866720"/>
              <a:ext cx="1002326" cy="133528"/>
              <a:chOff x="3052762" y="3581397"/>
              <a:chExt cx="814390" cy="96840"/>
            </a:xfrm>
          </p:grpSpPr>
          <p:sp>
            <p:nvSpPr>
              <p:cNvPr id="45" name="Rectangle 4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7737496" y="3385632"/>
            <a:ext cx="467966" cy="1316502"/>
            <a:chOff x="5948588" y="609600"/>
            <a:chExt cx="1366612" cy="3677394"/>
          </a:xfrm>
        </p:grpSpPr>
        <p:sp>
          <p:nvSpPr>
            <p:cNvPr id="62" name="Rounded Rectangle 61"/>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p:nvGrpSpPr>
          <p:grpSpPr>
            <a:xfrm>
              <a:off x="6195646" y="3026169"/>
              <a:ext cx="1002326" cy="133528"/>
              <a:chOff x="3052762" y="3581397"/>
              <a:chExt cx="814390" cy="96840"/>
            </a:xfrm>
          </p:grpSpPr>
          <p:sp>
            <p:nvSpPr>
              <p:cNvPr id="84" name="Rectangle 8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p:cNvGrpSpPr/>
            <p:nvPr/>
          </p:nvGrpSpPr>
          <p:grpSpPr>
            <a:xfrm>
              <a:off x="6210299" y="3303066"/>
              <a:ext cx="1002326" cy="133528"/>
              <a:chOff x="3052762" y="3581397"/>
              <a:chExt cx="814390" cy="96840"/>
            </a:xfrm>
          </p:grpSpPr>
          <p:sp>
            <p:nvSpPr>
              <p:cNvPr id="80" name="Rectangle 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p:cNvGrpSpPr/>
            <p:nvPr/>
          </p:nvGrpSpPr>
          <p:grpSpPr>
            <a:xfrm>
              <a:off x="6195646" y="3579971"/>
              <a:ext cx="1002326" cy="133528"/>
              <a:chOff x="3052762" y="3581397"/>
              <a:chExt cx="814390" cy="96840"/>
            </a:xfrm>
          </p:grpSpPr>
          <p:sp>
            <p:nvSpPr>
              <p:cNvPr id="76" name="Rectangle 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a:off x="6204437" y="3866720"/>
              <a:ext cx="1002326" cy="133528"/>
              <a:chOff x="3052762" y="3581397"/>
              <a:chExt cx="814390" cy="96840"/>
            </a:xfrm>
          </p:grpSpPr>
          <p:sp>
            <p:nvSpPr>
              <p:cNvPr id="72" name="Rectangle 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944985" y="2838077"/>
            <a:ext cx="1043960" cy="1512236"/>
            <a:chOff x="3096957" y="3429000"/>
            <a:chExt cx="3352681" cy="914400"/>
          </a:xfrm>
        </p:grpSpPr>
        <p:cxnSp>
          <p:nvCxnSpPr>
            <p:cNvPr id="89" name="Straight Connector 88"/>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flipH="1">
            <a:off x="769220" y="5943600"/>
            <a:ext cx="295760" cy="369332"/>
          </a:xfrm>
          <a:prstGeom prst="rect">
            <a:avLst/>
          </a:prstGeom>
          <a:noFill/>
        </p:spPr>
        <p:txBody>
          <a:bodyPr wrap="square" rtlCol="0">
            <a:spAutoFit/>
          </a:bodyPr>
          <a:lstStyle/>
          <a:p>
            <a:r>
              <a:rPr lang="en-US" dirty="0"/>
              <a:t>A</a:t>
            </a:r>
          </a:p>
        </p:txBody>
      </p:sp>
      <p:sp>
        <p:nvSpPr>
          <p:cNvPr id="93" name="TextBox 92"/>
          <p:cNvSpPr txBox="1"/>
          <p:nvPr/>
        </p:nvSpPr>
        <p:spPr>
          <a:xfrm flipH="1">
            <a:off x="1931439" y="4002498"/>
            <a:ext cx="382657" cy="369332"/>
          </a:xfrm>
          <a:prstGeom prst="rect">
            <a:avLst/>
          </a:prstGeom>
          <a:noFill/>
        </p:spPr>
        <p:txBody>
          <a:bodyPr wrap="square" rtlCol="0">
            <a:spAutoFit/>
          </a:bodyPr>
          <a:lstStyle/>
          <a:p>
            <a:r>
              <a:rPr lang="en-US" dirty="0"/>
              <a:t>B</a:t>
            </a:r>
          </a:p>
        </p:txBody>
      </p:sp>
      <p:sp>
        <p:nvSpPr>
          <p:cNvPr id="94" name="TextBox 93"/>
          <p:cNvSpPr txBox="1"/>
          <p:nvPr/>
        </p:nvSpPr>
        <p:spPr>
          <a:xfrm flipH="1">
            <a:off x="7857220" y="4739035"/>
            <a:ext cx="382657" cy="369332"/>
          </a:xfrm>
          <a:prstGeom prst="rect">
            <a:avLst/>
          </a:prstGeom>
          <a:noFill/>
        </p:spPr>
        <p:txBody>
          <a:bodyPr wrap="square" rtlCol="0">
            <a:spAutoFit/>
          </a:bodyPr>
          <a:lstStyle/>
          <a:p>
            <a:r>
              <a:rPr lang="en-US" dirty="0"/>
              <a:t>C</a:t>
            </a:r>
          </a:p>
        </p:txBody>
      </p:sp>
      <p:grpSp>
        <p:nvGrpSpPr>
          <p:cNvPr id="95" name="Group 94"/>
          <p:cNvGrpSpPr/>
          <p:nvPr/>
        </p:nvGrpSpPr>
        <p:grpSpPr>
          <a:xfrm rot="3582099">
            <a:off x="1698302" y="4045489"/>
            <a:ext cx="1043960" cy="1512236"/>
            <a:chOff x="3096957" y="3429000"/>
            <a:chExt cx="3352681" cy="914400"/>
          </a:xfrm>
        </p:grpSpPr>
        <p:cxnSp>
          <p:nvCxnSpPr>
            <p:cNvPr id="96" name="Straight Connector 95"/>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rot="3582099">
            <a:off x="6545510" y="2616576"/>
            <a:ext cx="1043960" cy="1512236"/>
            <a:chOff x="3096957" y="3429000"/>
            <a:chExt cx="3352681" cy="914400"/>
          </a:xfrm>
        </p:grpSpPr>
        <p:cxnSp>
          <p:nvCxnSpPr>
            <p:cNvPr id="104" name="Straight Connector 103"/>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rot="3582099">
            <a:off x="2719798" y="2031701"/>
            <a:ext cx="1043960" cy="1512236"/>
            <a:chOff x="3096957" y="3429000"/>
            <a:chExt cx="3352681" cy="914400"/>
          </a:xfrm>
        </p:grpSpPr>
        <p:cxnSp>
          <p:nvCxnSpPr>
            <p:cNvPr id="108" name="Straight Connector 107"/>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625003" y="3541168"/>
            <a:ext cx="2903744" cy="707886"/>
          </a:xfrm>
          <a:prstGeom prst="rect">
            <a:avLst/>
          </a:prstGeom>
          <a:noFill/>
        </p:spPr>
        <p:txBody>
          <a:bodyPr wrap="none" rtlCol="0">
            <a:spAutoFit/>
          </a:bodyPr>
          <a:lstStyle/>
          <a:p>
            <a:r>
              <a:rPr lang="en-US" sz="2000" dirty="0">
                <a:solidFill>
                  <a:srgbClr val="0070C0"/>
                </a:solidFill>
              </a:rPr>
              <a:t>Distance or Obstacles</a:t>
            </a:r>
          </a:p>
          <a:p>
            <a:r>
              <a:rPr lang="en-US" sz="2000" dirty="0">
                <a:solidFill>
                  <a:srgbClr val="0070C0"/>
                </a:solidFill>
              </a:rPr>
              <a:t>Prevents Communications</a:t>
            </a:r>
          </a:p>
        </p:txBody>
      </p:sp>
    </p:spTree>
    <p:extLst>
      <p:ext uri="{BB962C8B-B14F-4D97-AF65-F5344CB8AC3E}">
        <p14:creationId xmlns:p14="http://schemas.microsoft.com/office/powerpoint/2010/main" val="3081413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Repeaters</a:t>
            </a:r>
            <a:br>
              <a:rPr lang="en-US" u="sng" dirty="0"/>
            </a:br>
            <a:endParaRPr lang="en-US" u="sng" dirty="0"/>
          </a:p>
        </p:txBody>
      </p:sp>
      <p:sp>
        <p:nvSpPr>
          <p:cNvPr id="3" name="Content Placeholder 2"/>
          <p:cNvSpPr>
            <a:spLocks noGrp="1"/>
          </p:cNvSpPr>
          <p:nvPr>
            <p:ph idx="1"/>
          </p:nvPr>
        </p:nvSpPr>
        <p:spPr>
          <a:xfrm>
            <a:off x="457200" y="1406441"/>
            <a:ext cx="8229600" cy="4525963"/>
          </a:xfrm>
        </p:spPr>
        <p:txBody>
          <a:bodyPr>
            <a:normAutofit/>
          </a:bodyPr>
          <a:lstStyle/>
          <a:p>
            <a:r>
              <a:rPr lang="en-US" sz="2400" dirty="0"/>
              <a:t>Adding a repeater solves the problem and greatly improves the available range.</a:t>
            </a:r>
          </a:p>
        </p:txBody>
      </p:sp>
      <p:sp>
        <p:nvSpPr>
          <p:cNvPr id="4" name="Date Placeholder 3"/>
          <p:cNvSpPr>
            <a:spLocks noGrp="1"/>
          </p:cNvSpPr>
          <p:nvPr>
            <p:ph type="dt" sz="half" idx="10"/>
          </p:nvPr>
        </p:nvSpPr>
        <p:spPr/>
        <p:txBody>
          <a:bodyPr/>
          <a:lstStyle/>
          <a:p>
            <a:fld id="{C219BD50-A1F2-4514-8D33-35552AB39AD2}" type="datetime1">
              <a:rPr lang="en-US" smtClean="0"/>
              <a:t>2/27/23</a:t>
            </a:fld>
            <a:endParaRPr lang="en-US" dirty="0"/>
          </a:p>
        </p:txBody>
      </p:sp>
      <p:sp>
        <p:nvSpPr>
          <p:cNvPr id="5" name="Footer Placeholder 4"/>
          <p:cNvSpPr>
            <a:spLocks noGrp="1"/>
          </p:cNvSpPr>
          <p:nvPr>
            <p:ph type="ftr" sz="quarter" idx="11"/>
          </p:nvPr>
        </p:nvSpPr>
        <p:spPr/>
        <p:txBody>
          <a:bodyPr/>
          <a:lstStyle/>
          <a:p>
            <a:r>
              <a:rPr lang="en-US" dirty="0"/>
              <a:t>OBRA Training</a:t>
            </a:r>
          </a:p>
        </p:txBody>
      </p:sp>
      <p:sp>
        <p:nvSpPr>
          <p:cNvPr id="6" name="Slide Number Placeholder 5"/>
          <p:cNvSpPr>
            <a:spLocks noGrp="1"/>
          </p:cNvSpPr>
          <p:nvPr>
            <p:ph type="sldNum" sz="quarter" idx="12"/>
          </p:nvPr>
        </p:nvSpPr>
        <p:spPr/>
        <p:txBody>
          <a:bodyPr/>
          <a:lstStyle/>
          <a:p>
            <a:fld id="{39A160D7-F0F0-42E0-B8E5-A9C6CD958EE4}" type="slidenum">
              <a:rPr lang="en-US" smtClean="0"/>
              <a:t>9</a:t>
            </a:fld>
            <a:endParaRPr lang="en-US" dirty="0"/>
          </a:p>
        </p:txBody>
      </p:sp>
      <p:grpSp>
        <p:nvGrpSpPr>
          <p:cNvPr id="7" name="Group 6"/>
          <p:cNvGrpSpPr/>
          <p:nvPr/>
        </p:nvGrpSpPr>
        <p:grpSpPr>
          <a:xfrm>
            <a:off x="1837751" y="2705166"/>
            <a:ext cx="467966" cy="1316502"/>
            <a:chOff x="5948588" y="609600"/>
            <a:chExt cx="1366612" cy="3677394"/>
          </a:xfrm>
        </p:grpSpPr>
        <p:sp>
          <p:nvSpPr>
            <p:cNvPr id="8" name="Rounded Rectangle 7"/>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195646" y="3026169"/>
              <a:ext cx="1002326" cy="133528"/>
              <a:chOff x="3052762" y="3581397"/>
              <a:chExt cx="814390" cy="96840"/>
            </a:xfrm>
          </p:grpSpPr>
          <p:sp>
            <p:nvSpPr>
              <p:cNvPr id="30" name="Rectangle 2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6210299" y="3303066"/>
              <a:ext cx="1002326" cy="133528"/>
              <a:chOff x="3052762" y="3581397"/>
              <a:chExt cx="814390" cy="96840"/>
            </a:xfrm>
          </p:grpSpPr>
          <p:sp>
            <p:nvSpPr>
              <p:cNvPr id="26" name="Rectangle 2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195646" y="3579971"/>
              <a:ext cx="1002326" cy="133528"/>
              <a:chOff x="3052762" y="3581397"/>
              <a:chExt cx="814390" cy="96840"/>
            </a:xfrm>
          </p:grpSpPr>
          <p:sp>
            <p:nvSpPr>
              <p:cNvPr id="22" name="Rectangle 2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6204437" y="3866720"/>
              <a:ext cx="1002326" cy="133528"/>
              <a:chOff x="3052762" y="3581397"/>
              <a:chExt cx="814390" cy="96840"/>
            </a:xfrm>
          </p:grpSpPr>
          <p:sp>
            <p:nvSpPr>
              <p:cNvPr id="18" name="Rectangle 17"/>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654366" y="4645595"/>
            <a:ext cx="467966" cy="1316502"/>
            <a:chOff x="5948588" y="609600"/>
            <a:chExt cx="1366612" cy="3677394"/>
          </a:xfrm>
        </p:grpSpPr>
        <p:sp>
          <p:nvSpPr>
            <p:cNvPr id="35" name="Rounded Rectangle 34"/>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6195646" y="3026169"/>
              <a:ext cx="1002326" cy="133528"/>
              <a:chOff x="3052762" y="3581397"/>
              <a:chExt cx="814390" cy="96840"/>
            </a:xfrm>
          </p:grpSpPr>
          <p:sp>
            <p:nvSpPr>
              <p:cNvPr id="57" name="Rectangle 56"/>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6210299" y="3303066"/>
              <a:ext cx="1002326" cy="133528"/>
              <a:chOff x="3052762" y="3581397"/>
              <a:chExt cx="814390" cy="96840"/>
            </a:xfrm>
          </p:grpSpPr>
          <p:sp>
            <p:nvSpPr>
              <p:cNvPr id="53" name="Rectangle 52"/>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6195646" y="3579971"/>
              <a:ext cx="1002326" cy="133528"/>
              <a:chOff x="3052762" y="3581397"/>
              <a:chExt cx="814390" cy="96840"/>
            </a:xfrm>
          </p:grpSpPr>
          <p:sp>
            <p:nvSpPr>
              <p:cNvPr id="49" name="Rectangle 48"/>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6204437" y="3866720"/>
              <a:ext cx="1002326" cy="133528"/>
              <a:chOff x="3052762" y="3581397"/>
              <a:chExt cx="814390" cy="96840"/>
            </a:xfrm>
          </p:grpSpPr>
          <p:sp>
            <p:nvSpPr>
              <p:cNvPr id="45" name="Rectangle 44"/>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7737496" y="3385632"/>
            <a:ext cx="467966" cy="1316502"/>
            <a:chOff x="5948588" y="609600"/>
            <a:chExt cx="1366612" cy="3677394"/>
          </a:xfrm>
        </p:grpSpPr>
        <p:sp>
          <p:nvSpPr>
            <p:cNvPr id="62" name="Rounded Rectangle 61"/>
            <p:cNvSpPr/>
            <p:nvPr/>
          </p:nvSpPr>
          <p:spPr>
            <a:xfrm>
              <a:off x="6096000" y="1660284"/>
              <a:ext cx="1219200" cy="26267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6166338" y="2408896"/>
              <a:ext cx="1078523" cy="4202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6154614" y="1870421"/>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a:off x="6166338" y="2133092"/>
              <a:ext cx="1090247" cy="1050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p:nvGrpSpPr>
          <p:grpSpPr>
            <a:xfrm>
              <a:off x="6195646" y="3026169"/>
              <a:ext cx="1002326" cy="133528"/>
              <a:chOff x="3052762" y="3581397"/>
              <a:chExt cx="814390" cy="96840"/>
            </a:xfrm>
          </p:grpSpPr>
          <p:sp>
            <p:nvSpPr>
              <p:cNvPr id="84" name="Rectangle 83"/>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p:cNvGrpSpPr/>
            <p:nvPr/>
          </p:nvGrpSpPr>
          <p:grpSpPr>
            <a:xfrm>
              <a:off x="6210299" y="3303066"/>
              <a:ext cx="1002326" cy="133528"/>
              <a:chOff x="3052762" y="3581397"/>
              <a:chExt cx="814390" cy="96840"/>
            </a:xfrm>
          </p:grpSpPr>
          <p:sp>
            <p:nvSpPr>
              <p:cNvPr id="80" name="Rectangle 79"/>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p:cNvGrpSpPr/>
            <p:nvPr/>
          </p:nvGrpSpPr>
          <p:grpSpPr>
            <a:xfrm>
              <a:off x="6195646" y="3579971"/>
              <a:ext cx="1002326" cy="133528"/>
              <a:chOff x="3052762" y="3581397"/>
              <a:chExt cx="814390" cy="96840"/>
            </a:xfrm>
          </p:grpSpPr>
          <p:sp>
            <p:nvSpPr>
              <p:cNvPr id="76" name="Rectangle 75"/>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a:off x="6204437" y="3866720"/>
              <a:ext cx="1002326" cy="133528"/>
              <a:chOff x="3052762" y="3581397"/>
              <a:chExt cx="814390" cy="96840"/>
            </a:xfrm>
          </p:grpSpPr>
          <p:sp>
            <p:nvSpPr>
              <p:cNvPr id="72" name="Rectangle 71"/>
              <p:cNvSpPr/>
              <p:nvPr/>
            </p:nvSpPr>
            <p:spPr>
              <a:xfrm>
                <a:off x="3052762" y="3581398"/>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3286121" y="3581400"/>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505200" y="3581397"/>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724276" y="3581399"/>
                <a:ext cx="142876" cy="9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p:cNvCxnSpPr/>
            <p:nvPr/>
          </p:nvCxnSpPr>
          <p:spPr>
            <a:xfrm>
              <a:off x="7110048" y="609600"/>
              <a:ext cx="0" cy="1050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5948588" y="2312653"/>
              <a:ext cx="147412" cy="323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TextBox 91"/>
          <p:cNvSpPr txBox="1"/>
          <p:nvPr/>
        </p:nvSpPr>
        <p:spPr>
          <a:xfrm flipH="1">
            <a:off x="769220" y="5943600"/>
            <a:ext cx="295760" cy="369332"/>
          </a:xfrm>
          <a:prstGeom prst="rect">
            <a:avLst/>
          </a:prstGeom>
          <a:noFill/>
        </p:spPr>
        <p:txBody>
          <a:bodyPr wrap="square" rtlCol="0">
            <a:spAutoFit/>
          </a:bodyPr>
          <a:lstStyle/>
          <a:p>
            <a:r>
              <a:rPr lang="en-US" dirty="0"/>
              <a:t>A</a:t>
            </a:r>
          </a:p>
        </p:txBody>
      </p:sp>
      <p:sp>
        <p:nvSpPr>
          <p:cNvPr id="93" name="TextBox 92"/>
          <p:cNvSpPr txBox="1"/>
          <p:nvPr/>
        </p:nvSpPr>
        <p:spPr>
          <a:xfrm flipH="1">
            <a:off x="1931439" y="4002498"/>
            <a:ext cx="382657" cy="369332"/>
          </a:xfrm>
          <a:prstGeom prst="rect">
            <a:avLst/>
          </a:prstGeom>
          <a:noFill/>
        </p:spPr>
        <p:txBody>
          <a:bodyPr wrap="square" rtlCol="0">
            <a:spAutoFit/>
          </a:bodyPr>
          <a:lstStyle/>
          <a:p>
            <a:r>
              <a:rPr lang="en-US" dirty="0"/>
              <a:t>B</a:t>
            </a:r>
          </a:p>
        </p:txBody>
      </p:sp>
      <p:sp>
        <p:nvSpPr>
          <p:cNvPr id="94" name="TextBox 93"/>
          <p:cNvSpPr txBox="1"/>
          <p:nvPr/>
        </p:nvSpPr>
        <p:spPr>
          <a:xfrm flipH="1">
            <a:off x="7857220" y="4739035"/>
            <a:ext cx="382657" cy="369332"/>
          </a:xfrm>
          <a:prstGeom prst="rect">
            <a:avLst/>
          </a:prstGeom>
          <a:noFill/>
        </p:spPr>
        <p:txBody>
          <a:bodyPr wrap="square" rtlCol="0">
            <a:spAutoFit/>
          </a:bodyPr>
          <a:lstStyle/>
          <a:p>
            <a:r>
              <a:rPr lang="en-US" dirty="0"/>
              <a:t>C</a:t>
            </a:r>
          </a:p>
        </p:txBody>
      </p:sp>
      <p:pic>
        <p:nvPicPr>
          <p:cNvPr id="1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28968"/>
            <a:ext cx="1143000" cy="237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 name="Group 112"/>
          <p:cNvGrpSpPr/>
          <p:nvPr/>
        </p:nvGrpSpPr>
        <p:grpSpPr>
          <a:xfrm flipV="1">
            <a:off x="5181600" y="2209800"/>
            <a:ext cx="2743862" cy="1289969"/>
            <a:chOff x="3096957" y="3429000"/>
            <a:chExt cx="3352681" cy="914400"/>
          </a:xfrm>
        </p:grpSpPr>
        <p:cxnSp>
          <p:nvCxnSpPr>
            <p:cNvPr id="114" name="Straight Connector 113"/>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582094" y="3657599"/>
              <a:ext cx="370906"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rot="20310967">
            <a:off x="926350" y="3467735"/>
            <a:ext cx="3982770" cy="1077376"/>
            <a:chOff x="3096957" y="3429000"/>
            <a:chExt cx="3352681" cy="914400"/>
          </a:xfrm>
        </p:grpSpPr>
        <p:cxnSp>
          <p:nvCxnSpPr>
            <p:cNvPr id="118" name="Straight Connector 117"/>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2560808" y="2362200"/>
            <a:ext cx="2163592" cy="495366"/>
            <a:chOff x="3096957" y="3429000"/>
            <a:chExt cx="3352681" cy="914400"/>
          </a:xfrm>
        </p:grpSpPr>
        <p:cxnSp>
          <p:nvCxnSpPr>
            <p:cNvPr id="122" name="Straight Connector 121"/>
            <p:cNvCxnSpPr/>
            <p:nvPr/>
          </p:nvCxnSpPr>
          <p:spPr>
            <a:xfrm flipV="1">
              <a:off x="3096957" y="36576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582093" y="3657600"/>
              <a:ext cx="370907"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593595" y="3429000"/>
              <a:ext cx="1856043"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4350994" y="4264355"/>
            <a:ext cx="1036822" cy="369332"/>
          </a:xfrm>
          <a:prstGeom prst="rect">
            <a:avLst/>
          </a:prstGeom>
          <a:noFill/>
        </p:spPr>
        <p:txBody>
          <a:bodyPr wrap="none" rtlCol="0">
            <a:spAutoFit/>
          </a:bodyPr>
          <a:lstStyle/>
          <a:p>
            <a:r>
              <a:rPr lang="en-US" dirty="0"/>
              <a:t>Repeater</a:t>
            </a:r>
          </a:p>
        </p:txBody>
      </p:sp>
      <p:sp>
        <p:nvSpPr>
          <p:cNvPr id="88" name="TextBox 87"/>
          <p:cNvSpPr txBox="1"/>
          <p:nvPr/>
        </p:nvSpPr>
        <p:spPr>
          <a:xfrm>
            <a:off x="2949478" y="4614888"/>
            <a:ext cx="4137992" cy="1200329"/>
          </a:xfrm>
          <a:prstGeom prst="rect">
            <a:avLst/>
          </a:prstGeom>
          <a:noFill/>
        </p:spPr>
        <p:txBody>
          <a:bodyPr wrap="none" rtlCol="0">
            <a:spAutoFit/>
          </a:bodyPr>
          <a:lstStyle/>
          <a:p>
            <a:r>
              <a:rPr lang="en-US" dirty="0">
                <a:solidFill>
                  <a:srgbClr val="0070C0"/>
                </a:solidFill>
              </a:rPr>
              <a:t>- High elevation provides line of sight</a:t>
            </a:r>
          </a:p>
          <a:p>
            <a:r>
              <a:rPr lang="en-US" dirty="0">
                <a:solidFill>
                  <a:srgbClr val="0070C0"/>
                </a:solidFill>
              </a:rPr>
              <a:t>   for clearance above obstacles.</a:t>
            </a:r>
          </a:p>
          <a:p>
            <a:r>
              <a:rPr lang="en-US" dirty="0">
                <a:solidFill>
                  <a:srgbClr val="0070C0"/>
                </a:solidFill>
              </a:rPr>
              <a:t>- Antenna is larger for better reception.</a:t>
            </a:r>
          </a:p>
          <a:p>
            <a:r>
              <a:rPr lang="en-US" dirty="0">
                <a:solidFill>
                  <a:srgbClr val="0070C0"/>
                </a:solidFill>
              </a:rPr>
              <a:t>- Higher transmit power for greater range.</a:t>
            </a:r>
          </a:p>
        </p:txBody>
      </p:sp>
    </p:spTree>
    <p:extLst>
      <p:ext uri="{BB962C8B-B14F-4D97-AF65-F5344CB8AC3E}">
        <p14:creationId xmlns:p14="http://schemas.microsoft.com/office/powerpoint/2010/main" val="3611424837"/>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1423</Words>
  <Application>Microsoft Macintosh PowerPoint</Application>
  <PresentationFormat>On-screen Show (4:3)</PresentationFormat>
  <Paragraphs>326</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OBRA Education Series http://www.obraobx.com </vt:lpstr>
      <vt:lpstr>What Will Be Covered</vt:lpstr>
      <vt:lpstr>Ham Radio History</vt:lpstr>
      <vt:lpstr>Ham Radio Overview</vt:lpstr>
      <vt:lpstr>PowerPoint Presentation</vt:lpstr>
      <vt:lpstr>Hand Held Radios Simplex Operation (Half Duplex)</vt:lpstr>
      <vt:lpstr>Radio Protocol</vt:lpstr>
      <vt:lpstr>Repeaters</vt:lpstr>
      <vt:lpstr>Repeaters </vt:lpstr>
      <vt:lpstr>Repeaters </vt:lpstr>
      <vt:lpstr>Repeaters </vt:lpstr>
      <vt:lpstr>OBRA Linked Repeaters </vt:lpstr>
      <vt:lpstr>OBRA Repeaters </vt:lpstr>
      <vt:lpstr>OBRA Linked Repeaters EchoLink Details</vt:lpstr>
      <vt:lpstr>OBRA Linked Repeaters Thursday Night Net</vt:lpstr>
      <vt:lpstr>OBRA Net Procedures (Accessed from any OBRA repeater or Echolink)</vt:lpstr>
      <vt:lpstr>OBRA Event Procedures</vt:lpstr>
      <vt:lpstr>OBRA Event Procedures</vt:lpstr>
      <vt:lpstr>OBRA Event Procedures</vt:lpstr>
      <vt:lpstr>OBRA Event Procedures ( continued)</vt:lpstr>
      <vt:lpstr>DMR Basic Structure</vt:lpstr>
      <vt:lpstr>DMR Basic Structure With Hot Spot</vt:lpstr>
      <vt:lpstr>VHF/UHF Radios</vt:lpstr>
      <vt:lpstr>Setting Up Your Radio (Plenty of help available from club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OBRA Education Series</dc:title>
  <dc:creator>raffajm@verizon.net</dc:creator>
  <cp:lastModifiedBy>Fred Newberry</cp:lastModifiedBy>
  <cp:revision>184</cp:revision>
  <dcterms:created xsi:type="dcterms:W3CDTF">2018-08-29T18:31:51Z</dcterms:created>
  <dcterms:modified xsi:type="dcterms:W3CDTF">2023-02-27T15:36:07Z</dcterms:modified>
</cp:coreProperties>
</file>